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82" r:id="rId3"/>
    <p:sldId id="815" r:id="rId4"/>
    <p:sldId id="831" r:id="rId5"/>
    <p:sldId id="817" r:id="rId6"/>
    <p:sldId id="836" r:id="rId7"/>
    <p:sldId id="843" r:id="rId8"/>
    <p:sldId id="837" r:id="rId9"/>
    <p:sldId id="832" r:id="rId10"/>
    <p:sldId id="841" r:id="rId11"/>
    <p:sldId id="838" r:id="rId12"/>
    <p:sldId id="845" r:id="rId13"/>
    <p:sldId id="846" r:id="rId14"/>
    <p:sldId id="839" r:id="rId15"/>
    <p:sldId id="840" r:id="rId16"/>
    <p:sldId id="844" r:id="rId17"/>
    <p:sldId id="842" r:id="rId18"/>
    <p:sldId id="602" r:id="rId19"/>
    <p:sldId id="273" r:id="rId20"/>
    <p:sldId id="274" r:id="rId21"/>
    <p:sldId id="275"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15"/>
            <p14:sldId id="831"/>
            <p14:sldId id="817"/>
            <p14:sldId id="836"/>
            <p14:sldId id="843"/>
            <p14:sldId id="837"/>
            <p14:sldId id="832"/>
            <p14:sldId id="841"/>
            <p14:sldId id="838"/>
            <p14:sldId id="845"/>
            <p14:sldId id="846"/>
            <p14:sldId id="839"/>
            <p14:sldId id="840"/>
            <p14:sldId id="844"/>
            <p14:sldId id="842"/>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Harder" initials="DH" lastIdx="1" clrIdx="0">
    <p:extLst>
      <p:ext uri="{19B8F6BF-5375-455C-9EA6-DF929625EA0E}">
        <p15:presenceInfo xmlns:p15="http://schemas.microsoft.com/office/powerpoint/2012/main" userId="2b8d8b750cb213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02E"/>
    <a:srgbClr val="09002E"/>
    <a:srgbClr val="0D0046"/>
    <a:srgbClr val="000066"/>
    <a:srgbClr val="FF9999"/>
    <a:srgbClr val="21022F"/>
    <a:srgbClr val="160223"/>
    <a:srgbClr val="2C0346"/>
    <a:srgbClr val="3F003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0" autoAdjust="0"/>
    <p:restoredTop sz="93985" autoAdjust="0"/>
  </p:normalViewPr>
  <p:slideViewPr>
    <p:cSldViewPr snapToGrid="0">
      <p:cViewPr varScale="1">
        <p:scale>
          <a:sx n="107" d="100"/>
          <a:sy n="107" d="100"/>
        </p:scale>
        <p:origin x="93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ACAB6-06A0-453C-A925-AEEA3DA9F518}" type="slidenum">
              <a:rPr lang="en-CA" smtClean="0"/>
              <a:t>5</a:t>
            </a:fld>
            <a:endParaRPr lang="en-CA"/>
          </a:p>
        </p:txBody>
      </p:sp>
    </p:spTree>
    <p:extLst>
      <p:ext uri="{BB962C8B-B14F-4D97-AF65-F5344CB8AC3E}">
        <p14:creationId xmlns:p14="http://schemas.microsoft.com/office/powerpoint/2010/main" val="207399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ACAB6-06A0-453C-A925-AEEA3DA9F518}" type="slidenum">
              <a:rPr lang="en-CA" smtClean="0"/>
              <a:t>6</a:t>
            </a:fld>
            <a:endParaRPr lang="en-CA"/>
          </a:p>
        </p:txBody>
      </p:sp>
    </p:spTree>
    <p:extLst>
      <p:ext uri="{BB962C8B-B14F-4D97-AF65-F5344CB8AC3E}">
        <p14:creationId xmlns:p14="http://schemas.microsoft.com/office/powerpoint/2010/main" val="357880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ACAB6-06A0-453C-A925-AEEA3DA9F518}" type="slidenum">
              <a:rPr lang="en-CA" smtClean="0"/>
              <a:t>7</a:t>
            </a:fld>
            <a:endParaRPr lang="en-CA"/>
          </a:p>
        </p:txBody>
      </p:sp>
    </p:spTree>
    <p:extLst>
      <p:ext uri="{BB962C8B-B14F-4D97-AF65-F5344CB8AC3E}">
        <p14:creationId xmlns:p14="http://schemas.microsoft.com/office/powerpoint/2010/main" val="399618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ACAB6-06A0-453C-A925-AEEA3DA9F518}" type="slidenum">
              <a:rPr lang="en-CA" smtClean="0"/>
              <a:t>8</a:t>
            </a:fld>
            <a:endParaRPr lang="en-CA"/>
          </a:p>
        </p:txBody>
      </p:sp>
    </p:spTree>
    <p:extLst>
      <p:ext uri="{BB962C8B-B14F-4D97-AF65-F5344CB8AC3E}">
        <p14:creationId xmlns:p14="http://schemas.microsoft.com/office/powerpoint/2010/main" val="2399011994"/>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cross product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cross product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cross product</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cross product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cross product</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cross product</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cross product</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oleObject" Target="../embeddings/oleObject21.bin"/><Relationship Id="rId12" Type="http://schemas.openxmlformats.org/officeDocument/2006/relationships/image" Target="../media/image32.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9.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31.wmf"/><Relationship Id="rId4" Type="http://schemas.openxmlformats.org/officeDocument/2006/relationships/slideLayout" Target="../slideLayouts/slideLayout2.xml"/><Relationship Id="rId9" Type="http://schemas.openxmlformats.org/officeDocument/2006/relationships/oleObject" Target="../embeddings/oleObject22.bin"/></Relationships>
</file>

<file path=ppt/slides/_rels/slide11.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28.bin"/><Relationship Id="rId3" Type="http://schemas.openxmlformats.org/officeDocument/2006/relationships/audio" Target="../media/media11.m4a"/><Relationship Id="rId7" Type="http://schemas.openxmlformats.org/officeDocument/2006/relationships/oleObject" Target="../embeddings/oleObject25.bin"/><Relationship Id="rId12" Type="http://schemas.openxmlformats.org/officeDocument/2006/relationships/image" Target="../media/image36.wmf"/><Relationship Id="rId17" Type="http://schemas.openxmlformats.org/officeDocument/2006/relationships/image" Target="../media/image8.png"/><Relationship Id="rId2" Type="http://schemas.microsoft.com/office/2007/relationships/media" Target="../media/media11.m4a"/><Relationship Id="rId16" Type="http://schemas.openxmlformats.org/officeDocument/2006/relationships/image" Target="../media/image38.wmf"/><Relationship Id="rId1" Type="http://schemas.openxmlformats.org/officeDocument/2006/relationships/tags" Target="../tags/tag9.xml"/><Relationship Id="rId6" Type="http://schemas.openxmlformats.org/officeDocument/2006/relationships/image" Target="../media/image33.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10" Type="http://schemas.openxmlformats.org/officeDocument/2006/relationships/image" Target="../media/image35.wmf"/><Relationship Id="rId4" Type="http://schemas.openxmlformats.org/officeDocument/2006/relationships/slideLayout" Target="../slideLayouts/slideLayout2.xml"/><Relationship Id="rId9" Type="http://schemas.openxmlformats.org/officeDocument/2006/relationships/oleObject" Target="../embeddings/oleObject26.bin"/><Relationship Id="rId14" Type="http://schemas.openxmlformats.org/officeDocument/2006/relationships/image" Target="../media/image37.wmf"/></Relationships>
</file>

<file path=ppt/slides/_rels/slide12.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34.bin"/><Relationship Id="rId18" Type="http://schemas.openxmlformats.org/officeDocument/2006/relationships/image" Target="../media/image45.wmf"/><Relationship Id="rId3" Type="http://schemas.openxmlformats.org/officeDocument/2006/relationships/audio" Target="../media/media12.m4a"/><Relationship Id="rId7" Type="http://schemas.openxmlformats.org/officeDocument/2006/relationships/oleObject" Target="../embeddings/oleObject31.bin"/><Relationship Id="rId12" Type="http://schemas.openxmlformats.org/officeDocument/2006/relationships/image" Target="../media/image42.wmf"/><Relationship Id="rId17" Type="http://schemas.openxmlformats.org/officeDocument/2006/relationships/oleObject" Target="../embeddings/oleObject36.bin"/><Relationship Id="rId2" Type="http://schemas.microsoft.com/office/2007/relationships/media" Target="../media/media12.m4a"/><Relationship Id="rId16" Type="http://schemas.openxmlformats.org/officeDocument/2006/relationships/image" Target="../media/image44.wmf"/><Relationship Id="rId1" Type="http://schemas.openxmlformats.org/officeDocument/2006/relationships/tags" Target="../tags/tag10.xml"/><Relationship Id="rId6" Type="http://schemas.openxmlformats.org/officeDocument/2006/relationships/image" Target="../media/image39.wmf"/><Relationship Id="rId11" Type="http://schemas.openxmlformats.org/officeDocument/2006/relationships/oleObject" Target="../embeddings/oleObject33.bin"/><Relationship Id="rId5" Type="http://schemas.openxmlformats.org/officeDocument/2006/relationships/oleObject" Target="../embeddings/oleObject30.bin"/><Relationship Id="rId15" Type="http://schemas.openxmlformats.org/officeDocument/2006/relationships/oleObject" Target="../embeddings/oleObject35.bin"/><Relationship Id="rId10" Type="http://schemas.openxmlformats.org/officeDocument/2006/relationships/image" Target="../media/image41.wmf"/><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oleObject" Target="../embeddings/oleObject32.bin"/><Relationship Id="rId14" Type="http://schemas.openxmlformats.org/officeDocument/2006/relationships/image" Target="../media/image43.wmf"/></Relationships>
</file>

<file path=ppt/slides/_rels/slide13.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audio" Target="../media/media13.m4a"/><Relationship Id="rId7" Type="http://schemas.openxmlformats.org/officeDocument/2006/relationships/oleObject" Target="../embeddings/oleObject38.bin"/><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46.wmf"/><Relationship Id="rId11" Type="http://schemas.openxmlformats.org/officeDocument/2006/relationships/image" Target="../media/image8.png"/><Relationship Id="rId5" Type="http://schemas.openxmlformats.org/officeDocument/2006/relationships/oleObject" Target="../embeddings/oleObject37.bin"/><Relationship Id="rId10" Type="http://schemas.openxmlformats.org/officeDocument/2006/relationships/image" Target="../media/image48.wmf"/><Relationship Id="rId4" Type="http://schemas.openxmlformats.org/officeDocument/2006/relationships/slideLayout" Target="../slideLayouts/slideLayout2.xml"/><Relationship Id="rId9" Type="http://schemas.openxmlformats.org/officeDocument/2006/relationships/oleObject" Target="../embeddings/oleObject39.bin"/></Relationships>
</file>

<file path=ppt/slides/_rels/slide14.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audio" Target="../media/media14.m4a"/><Relationship Id="rId7" Type="http://schemas.openxmlformats.org/officeDocument/2006/relationships/oleObject" Target="../embeddings/oleObject41.bin"/><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9.wmf"/><Relationship Id="rId5" Type="http://schemas.openxmlformats.org/officeDocument/2006/relationships/oleObject" Target="../embeddings/oleObject4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audio" Target="../media/media15.m4a"/><Relationship Id="rId7" Type="http://schemas.openxmlformats.org/officeDocument/2006/relationships/oleObject" Target="../embeddings/oleObject43.bin"/><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51.wmf"/><Relationship Id="rId5" Type="http://schemas.openxmlformats.org/officeDocument/2006/relationships/oleObject" Target="../embeddings/oleObject4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audio" Target="../media/media16.m4a"/><Relationship Id="rId7" Type="http://schemas.openxmlformats.org/officeDocument/2006/relationships/oleObject" Target="../embeddings/oleObject45.bin"/><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53.wmf"/><Relationship Id="rId5" Type="http://schemas.openxmlformats.org/officeDocument/2006/relationships/oleObject" Target="../embeddings/oleObject4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4.m4a"/><Relationship Id="rId7" Type="http://schemas.openxmlformats.org/officeDocument/2006/relationships/oleObject" Target="../embeddings/oleObject4.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wmf"/><Relationship Id="rId11" Type="http://schemas.openxmlformats.org/officeDocument/2006/relationships/image" Target="../media/image8.png"/><Relationship Id="rId5" Type="http://schemas.openxmlformats.org/officeDocument/2006/relationships/oleObject" Target="../embeddings/oleObject3.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7.wmf"/><Relationship Id="rId18"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image" Target="../media/image14.wmf"/><Relationship Id="rId12" Type="http://schemas.openxmlformats.org/officeDocument/2006/relationships/oleObject" Target="../embeddings/oleObject9.bin"/><Relationship Id="rId17" Type="http://schemas.openxmlformats.org/officeDocument/2006/relationships/image" Target="../media/image19.wmf"/><Relationship Id="rId2" Type="http://schemas.microsoft.com/office/2007/relationships/media" Target="../media/media5.m4a"/><Relationship Id="rId16" Type="http://schemas.openxmlformats.org/officeDocument/2006/relationships/oleObject" Target="../embeddings/oleObject11.bin"/><Relationship Id="rId1" Type="http://schemas.openxmlformats.org/officeDocument/2006/relationships/tags" Target="../tags/tag3.xml"/><Relationship Id="rId6" Type="http://schemas.openxmlformats.org/officeDocument/2006/relationships/oleObject" Target="../embeddings/oleObject6.bin"/><Relationship Id="rId11" Type="http://schemas.openxmlformats.org/officeDocument/2006/relationships/image" Target="../media/image16.wmf"/><Relationship Id="rId5" Type="http://schemas.openxmlformats.org/officeDocument/2006/relationships/notesSlide" Target="../notesSlides/notesSlide1.xml"/><Relationship Id="rId15" Type="http://schemas.openxmlformats.org/officeDocument/2006/relationships/image" Target="../media/image18.wmf"/><Relationship Id="rId10" Type="http://schemas.openxmlformats.org/officeDocument/2006/relationships/oleObject" Target="../embeddings/oleObject8.bin"/><Relationship Id="rId4" Type="http://schemas.openxmlformats.org/officeDocument/2006/relationships/slideLayout" Target="../slideLayouts/slideLayout2.xml"/><Relationship Id="rId9" Type="http://schemas.openxmlformats.org/officeDocument/2006/relationships/image" Target="../media/image15.wmf"/><Relationship Id="rId1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audio" Target="../media/media6.m4a"/><Relationship Id="rId7" Type="http://schemas.openxmlformats.org/officeDocument/2006/relationships/image" Target="../media/image20.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oleObject" Target="../embeddings/oleObject12.bin"/><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1.wmf"/></Relationships>
</file>

<file path=ppt/slides/_rels/slide7.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7.bin"/><Relationship Id="rId3" Type="http://schemas.openxmlformats.org/officeDocument/2006/relationships/audio" Target="../media/media7.m4a"/><Relationship Id="rId7" Type="http://schemas.openxmlformats.org/officeDocument/2006/relationships/oleObject" Target="../embeddings/oleObject14.bin"/><Relationship Id="rId12" Type="http://schemas.openxmlformats.org/officeDocument/2006/relationships/image" Target="../media/image25.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2.png"/><Relationship Id="rId11" Type="http://schemas.openxmlformats.org/officeDocument/2006/relationships/oleObject" Target="../embeddings/oleObject16.bin"/><Relationship Id="rId5" Type="http://schemas.openxmlformats.org/officeDocument/2006/relationships/notesSlide" Target="../notesSlides/notesSlide3.xml"/><Relationship Id="rId15" Type="http://schemas.openxmlformats.org/officeDocument/2006/relationships/image" Target="../media/image8.png"/><Relationship Id="rId10" Type="http://schemas.openxmlformats.org/officeDocument/2006/relationships/image" Target="../media/image24.wmf"/><Relationship Id="rId4" Type="http://schemas.openxmlformats.org/officeDocument/2006/relationships/slideLayout" Target="../slideLayouts/slideLayout2.xml"/><Relationship Id="rId9" Type="http://schemas.openxmlformats.org/officeDocument/2006/relationships/oleObject" Target="../embeddings/oleObject15.bin"/><Relationship Id="rId14" Type="http://schemas.openxmlformats.org/officeDocument/2006/relationships/image" Target="../media/image26.w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media9.m4a"/><Relationship Id="rId7" Type="http://schemas.openxmlformats.org/officeDocument/2006/relationships/oleObject" Target="../embeddings/oleObject19.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8.wmf"/><Relationship Id="rId5" Type="http://schemas.openxmlformats.org/officeDocument/2006/relationships/oleObject" Target="../embeddings/oleObject18.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7.5 The cross product</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F755D486-8148-4A56-8351-7AE9C5756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7556"/>
    </mc:Choice>
    <mc:Fallback>
      <p:transition spd="slow" advTm="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What is the cross product of these two vectors?</a:t>
            </a:r>
          </a:p>
          <a:p>
            <a:pPr lvl="1"/>
            <a:endParaRPr lang="en-US" dirty="0"/>
          </a:p>
          <a:p>
            <a:pPr lvl="1"/>
            <a:endParaRPr lang="en-US" b="1" dirty="0"/>
          </a:p>
          <a:p>
            <a:pPr lvl="1"/>
            <a:endParaRPr lang="en-US" b="1" dirty="0"/>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4" name="Object 13">
            <a:extLst>
              <a:ext uri="{FF2B5EF4-FFF2-40B4-BE49-F238E27FC236}">
                <a16:creationId xmlns:a16="http://schemas.microsoft.com/office/drawing/2014/main" id="{53A6C91C-7420-476A-9513-4B4C6FC2E157}"/>
              </a:ext>
            </a:extLst>
          </p:cNvPr>
          <p:cNvGraphicFramePr>
            <a:graphicFrameLocks noChangeAspect="1"/>
          </p:cNvGraphicFramePr>
          <p:nvPr>
            <p:extLst>
              <p:ext uri="{D42A27DB-BD31-4B8C-83A1-F6EECF244321}">
                <p14:modId xmlns:p14="http://schemas.microsoft.com/office/powerpoint/2010/main" val="880261094"/>
              </p:ext>
            </p:extLst>
          </p:nvPr>
        </p:nvGraphicFramePr>
        <p:xfrm>
          <a:off x="2170113" y="3478403"/>
          <a:ext cx="4805362" cy="1524000"/>
        </p:xfrm>
        <a:graphic>
          <a:graphicData uri="http://schemas.openxmlformats.org/presentationml/2006/ole">
            <mc:AlternateContent xmlns:mc="http://schemas.openxmlformats.org/markup-compatibility/2006">
              <mc:Choice xmlns:v="urn:schemas-microsoft-com:vml" Requires="v">
                <p:oleObj name="Equation" r:id="rId5" imgW="1866600" imgH="596880" progId="Equation.DSMT4">
                  <p:embed/>
                </p:oleObj>
              </mc:Choice>
              <mc:Fallback>
                <p:oleObj name="Equation" r:id="rId5" imgW="1866600" imgH="596880" progId="Equation.DSMT4">
                  <p:embed/>
                  <p:pic>
                    <p:nvPicPr>
                      <p:cNvPr id="14" name="Object 13">
                        <a:extLst>
                          <a:ext uri="{FF2B5EF4-FFF2-40B4-BE49-F238E27FC236}">
                            <a16:creationId xmlns:a16="http://schemas.microsoft.com/office/drawing/2014/main" id="{53A6C91C-7420-476A-9513-4B4C6FC2E157}"/>
                          </a:ext>
                        </a:extLst>
                      </p:cNvPr>
                      <p:cNvPicPr/>
                      <p:nvPr/>
                    </p:nvPicPr>
                    <p:blipFill>
                      <a:blip r:embed="rId6"/>
                      <a:stretch>
                        <a:fillRect/>
                      </a:stretch>
                    </p:blipFill>
                    <p:spPr>
                      <a:xfrm>
                        <a:off x="2170113" y="3478403"/>
                        <a:ext cx="4805362" cy="1524000"/>
                      </a:xfrm>
                      <a:prstGeom prst="rect">
                        <a:avLst/>
                      </a:prstGeom>
                    </p:spPr>
                  </p:pic>
                </p:oleObj>
              </mc:Fallback>
            </mc:AlternateContent>
          </a:graphicData>
        </a:graphic>
      </p:graphicFrame>
      <p:cxnSp>
        <p:nvCxnSpPr>
          <p:cNvPr id="6" name="Straight Arrow Connector 5">
            <a:extLst>
              <a:ext uri="{FF2B5EF4-FFF2-40B4-BE49-F238E27FC236}">
                <a16:creationId xmlns:a16="http://schemas.microsoft.com/office/drawing/2014/main" id="{4C2D650D-820F-43F8-8D10-7472405B3D56}"/>
              </a:ext>
            </a:extLst>
          </p:cNvPr>
          <p:cNvCxnSpPr>
            <a:cxnSpLocks/>
          </p:cNvCxnSpPr>
          <p:nvPr/>
        </p:nvCxnSpPr>
        <p:spPr>
          <a:xfrm>
            <a:off x="2071058" y="3512961"/>
            <a:ext cx="2743200"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787097-ABBC-44C8-8844-1648EDB55BDB}"/>
              </a:ext>
            </a:extLst>
          </p:cNvPr>
          <p:cNvCxnSpPr>
            <a:cxnSpLocks/>
          </p:cNvCxnSpPr>
          <p:nvPr/>
        </p:nvCxnSpPr>
        <p:spPr>
          <a:xfrm>
            <a:off x="2969546" y="3512961"/>
            <a:ext cx="2743200"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EDD0A5-D93B-4345-8F01-37B37BC85D64}"/>
              </a:ext>
            </a:extLst>
          </p:cNvPr>
          <p:cNvCxnSpPr>
            <a:cxnSpLocks/>
          </p:cNvCxnSpPr>
          <p:nvPr/>
        </p:nvCxnSpPr>
        <p:spPr>
          <a:xfrm>
            <a:off x="3770498" y="3512961"/>
            <a:ext cx="2743200"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13A09A4-4FB7-44FE-AAF4-3DCCBCDBCAAA}"/>
              </a:ext>
            </a:extLst>
          </p:cNvPr>
          <p:cNvCxnSpPr>
            <a:cxnSpLocks/>
          </p:cNvCxnSpPr>
          <p:nvPr/>
        </p:nvCxnSpPr>
        <p:spPr>
          <a:xfrm flipH="1">
            <a:off x="4446842" y="3509106"/>
            <a:ext cx="2743200"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5789065-5FB8-4A62-8F3F-866CCD591AA3}"/>
              </a:ext>
            </a:extLst>
          </p:cNvPr>
          <p:cNvCxnSpPr>
            <a:cxnSpLocks/>
          </p:cNvCxnSpPr>
          <p:nvPr/>
        </p:nvCxnSpPr>
        <p:spPr>
          <a:xfrm flipH="1">
            <a:off x="3694769" y="3509106"/>
            <a:ext cx="2743200"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A1614B-CF0A-458A-A00A-BB0187374ECD}"/>
              </a:ext>
            </a:extLst>
          </p:cNvPr>
          <p:cNvCxnSpPr>
            <a:cxnSpLocks/>
          </p:cNvCxnSpPr>
          <p:nvPr/>
        </p:nvCxnSpPr>
        <p:spPr>
          <a:xfrm flipH="1">
            <a:off x="2823628" y="3509106"/>
            <a:ext cx="2743200"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Object 22">
            <a:extLst>
              <a:ext uri="{FF2B5EF4-FFF2-40B4-BE49-F238E27FC236}">
                <a16:creationId xmlns:a16="http://schemas.microsoft.com/office/drawing/2014/main" id="{F78874E0-042F-421B-ACE7-75685460A8B4}"/>
              </a:ext>
            </a:extLst>
          </p:cNvPr>
          <p:cNvGraphicFramePr>
            <a:graphicFrameLocks noChangeAspect="1"/>
          </p:cNvGraphicFramePr>
          <p:nvPr>
            <p:extLst>
              <p:ext uri="{D42A27DB-BD31-4B8C-83A1-F6EECF244321}">
                <p14:modId xmlns:p14="http://schemas.microsoft.com/office/powerpoint/2010/main" val="4037889200"/>
              </p:ext>
            </p:extLst>
          </p:nvPr>
        </p:nvGraphicFramePr>
        <p:xfrm>
          <a:off x="1573213" y="2062353"/>
          <a:ext cx="1193800" cy="1185863"/>
        </p:xfrm>
        <a:graphic>
          <a:graphicData uri="http://schemas.openxmlformats.org/presentationml/2006/ole">
            <mc:AlternateContent xmlns:mc="http://schemas.openxmlformats.org/markup-compatibility/2006">
              <mc:Choice xmlns:v="urn:schemas-microsoft-com:vml" Requires="v">
                <p:oleObj name="Equation" r:id="rId7" imgW="596880" imgH="596880" progId="Equation.DSMT4">
                  <p:embed/>
                </p:oleObj>
              </mc:Choice>
              <mc:Fallback>
                <p:oleObj name="Equation" r:id="rId7" imgW="596880" imgH="596880" progId="Equation.DSMT4">
                  <p:embed/>
                  <p:pic>
                    <p:nvPicPr>
                      <p:cNvPr id="23" name="Object 22">
                        <a:extLst>
                          <a:ext uri="{FF2B5EF4-FFF2-40B4-BE49-F238E27FC236}">
                            <a16:creationId xmlns:a16="http://schemas.microsoft.com/office/drawing/2014/main" id="{F78874E0-042F-421B-ACE7-75685460A8B4}"/>
                          </a:ext>
                        </a:extLst>
                      </p:cNvPr>
                      <p:cNvPicPr/>
                      <p:nvPr/>
                    </p:nvPicPr>
                    <p:blipFill>
                      <a:blip r:embed="rId8"/>
                      <a:stretch>
                        <a:fillRect/>
                      </a:stretch>
                    </p:blipFill>
                    <p:spPr>
                      <a:xfrm>
                        <a:off x="1573213" y="2062353"/>
                        <a:ext cx="1193800" cy="11858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D1A5D85-8F3B-428B-9DE5-6DC366D398A5}"/>
              </a:ext>
            </a:extLst>
          </p:cNvPr>
          <p:cNvGraphicFramePr>
            <a:graphicFrameLocks noChangeAspect="1"/>
          </p:cNvGraphicFramePr>
          <p:nvPr>
            <p:extLst>
              <p:ext uri="{D42A27DB-BD31-4B8C-83A1-F6EECF244321}">
                <p14:modId xmlns:p14="http://schemas.microsoft.com/office/powerpoint/2010/main" val="3728948193"/>
              </p:ext>
            </p:extLst>
          </p:nvPr>
        </p:nvGraphicFramePr>
        <p:xfrm>
          <a:off x="3058456" y="2062354"/>
          <a:ext cx="1219200" cy="1185863"/>
        </p:xfrm>
        <a:graphic>
          <a:graphicData uri="http://schemas.openxmlformats.org/presentationml/2006/ole">
            <mc:AlternateContent xmlns:mc="http://schemas.openxmlformats.org/markup-compatibility/2006">
              <mc:Choice xmlns:v="urn:schemas-microsoft-com:vml" Requires="v">
                <p:oleObj name="Equation" r:id="rId9" imgW="609480" imgH="596880" progId="Equation.DSMT4">
                  <p:embed/>
                </p:oleObj>
              </mc:Choice>
              <mc:Fallback>
                <p:oleObj name="Equation" r:id="rId9" imgW="609480" imgH="596880" progId="Equation.DSMT4">
                  <p:embed/>
                  <p:pic>
                    <p:nvPicPr>
                      <p:cNvPr id="23" name="Object 22">
                        <a:extLst>
                          <a:ext uri="{FF2B5EF4-FFF2-40B4-BE49-F238E27FC236}">
                            <a16:creationId xmlns:a16="http://schemas.microsoft.com/office/drawing/2014/main" id="{F78874E0-042F-421B-ACE7-75685460A8B4}"/>
                          </a:ext>
                        </a:extLst>
                      </p:cNvPr>
                      <p:cNvPicPr/>
                      <p:nvPr/>
                    </p:nvPicPr>
                    <p:blipFill>
                      <a:blip r:embed="rId10"/>
                      <a:stretch>
                        <a:fillRect/>
                      </a:stretch>
                    </p:blipFill>
                    <p:spPr>
                      <a:xfrm>
                        <a:off x="3058456" y="2062354"/>
                        <a:ext cx="1219200" cy="11858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C39796E-7755-41F0-B384-9DE021528326}"/>
              </a:ext>
            </a:extLst>
          </p:cNvPr>
          <p:cNvGraphicFramePr>
            <a:graphicFrameLocks noChangeAspect="1"/>
          </p:cNvGraphicFramePr>
          <p:nvPr>
            <p:extLst>
              <p:ext uri="{D42A27DB-BD31-4B8C-83A1-F6EECF244321}">
                <p14:modId xmlns:p14="http://schemas.microsoft.com/office/powerpoint/2010/main" val="3575520362"/>
              </p:ext>
            </p:extLst>
          </p:nvPr>
        </p:nvGraphicFramePr>
        <p:xfrm>
          <a:off x="5945188" y="2062163"/>
          <a:ext cx="1625600" cy="1185862"/>
        </p:xfrm>
        <a:graphic>
          <a:graphicData uri="http://schemas.openxmlformats.org/presentationml/2006/ole">
            <mc:AlternateContent xmlns:mc="http://schemas.openxmlformats.org/markup-compatibility/2006">
              <mc:Choice xmlns:v="urn:schemas-microsoft-com:vml" Requires="v">
                <p:oleObj name="Equation" r:id="rId11" imgW="812520" imgH="596880" progId="Equation.DSMT4">
                  <p:embed/>
                </p:oleObj>
              </mc:Choice>
              <mc:Fallback>
                <p:oleObj name="Equation" r:id="rId11" imgW="812520" imgH="596880" progId="Equation.DSMT4">
                  <p:embed/>
                  <p:pic>
                    <p:nvPicPr>
                      <p:cNvPr id="23" name="Object 22">
                        <a:extLst>
                          <a:ext uri="{FF2B5EF4-FFF2-40B4-BE49-F238E27FC236}">
                            <a16:creationId xmlns:a16="http://schemas.microsoft.com/office/drawing/2014/main" id="{F78874E0-042F-421B-ACE7-75685460A8B4}"/>
                          </a:ext>
                        </a:extLst>
                      </p:cNvPr>
                      <p:cNvPicPr/>
                      <p:nvPr/>
                    </p:nvPicPr>
                    <p:blipFill>
                      <a:blip r:embed="rId12"/>
                      <a:stretch>
                        <a:fillRect/>
                      </a:stretch>
                    </p:blipFill>
                    <p:spPr>
                      <a:xfrm>
                        <a:off x="5945188" y="2062163"/>
                        <a:ext cx="1625600" cy="1185862"/>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638C8828-1281-436A-9911-D87DFE8FA3FD}"/>
              </a:ext>
            </a:extLst>
          </p:cNvPr>
          <p:cNvSpPr txBox="1"/>
          <p:nvPr/>
        </p:nvSpPr>
        <p:spPr>
          <a:xfrm>
            <a:off x="6807348" y="2119458"/>
            <a:ext cx="725956"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0.52</a:t>
            </a:r>
            <a:endParaRPr lang="en-US"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BDDAF02-4241-4105-9144-94A9446AD55C}"/>
              </a:ext>
            </a:extLst>
          </p:cNvPr>
          <p:cNvSpPr txBox="1"/>
          <p:nvPr/>
        </p:nvSpPr>
        <p:spPr>
          <a:xfrm>
            <a:off x="6801252" y="2454738"/>
            <a:ext cx="725956"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2.67</a:t>
            </a: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AB3ACC54-E659-49D9-ACD5-DB61A26B8A60}"/>
              </a:ext>
            </a:extLst>
          </p:cNvPr>
          <p:cNvSpPr txBox="1"/>
          <p:nvPr/>
        </p:nvSpPr>
        <p:spPr>
          <a:xfrm>
            <a:off x="6795156" y="2790018"/>
            <a:ext cx="725956" cy="430887"/>
          </a:xfrm>
          <a:prstGeom prst="rect">
            <a:avLst/>
          </a:prstGeom>
          <a:noFill/>
        </p:spPr>
        <p:txBody>
          <a:bodyPr wrap="square">
            <a:spAutoFit/>
          </a:bodyPr>
          <a:lstStyle/>
          <a:p>
            <a:r>
              <a:rPr lang="en-US" sz="2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0.55</a:t>
            </a:r>
            <a:endParaRPr lang="en-US" dirty="0">
              <a:latin typeface="Times New Roman" panose="02020603050405020304" pitchFamily="18"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73892D03-8C6B-4682-8A75-40F055DEBD5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41140369"/>
      </p:ext>
    </p:extLst>
  </p:cSld>
  <p:clrMapOvr>
    <a:masterClrMapping/>
  </p:clrMapOvr>
  <mc:AlternateContent xmlns:mc="http://schemas.openxmlformats.org/markup-compatibility/2006">
    <mc:Choice xmlns:p14="http://schemas.microsoft.com/office/powerpoint/2010/main" Requires="p14">
      <p:transition spd="slow" p14:dur="2000" advTm="157816"/>
    </mc:Choice>
    <mc:Fallback>
      <p:transition spd="slow" advTm="15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1"/>
                </p:tgtEl>
              </p:cMediaNode>
            </p:audio>
          </p:childTnLst>
        </p:cTn>
      </p:par>
    </p:tnLst>
    <p:bldLst>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Anti-symmetric</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This is not multiplication, for with multiplication </a:t>
            </a:r>
            <a:r>
              <a:rPr lang="en-US" i="1" dirty="0">
                <a:latin typeface="Symbol" panose="05050102010706020507" pitchFamily="18" charset="2"/>
              </a:rPr>
              <a:t>ab</a:t>
            </a:r>
            <a:r>
              <a:rPr lang="en-US" dirty="0"/>
              <a:t> </a:t>
            </a:r>
            <a:r>
              <a:rPr lang="en-US" dirty="0">
                <a:latin typeface="Times New Roman" panose="02020603050405020304" pitchFamily="18" charset="0"/>
              </a:rPr>
              <a:t>=</a:t>
            </a:r>
            <a:r>
              <a:rPr lang="en-US" dirty="0"/>
              <a:t> </a:t>
            </a:r>
            <a:r>
              <a:rPr lang="en-US" i="1" dirty="0" err="1">
                <a:latin typeface="Symbol" panose="05050102010706020507" pitchFamily="18" charset="2"/>
              </a:rPr>
              <a:t>ba</a:t>
            </a:r>
            <a:endParaRPr lang="en-US" dirty="0">
              <a:latin typeface="Symbol" panose="05050102010706020507" pitchFamily="18" charset="2"/>
            </a:endParaRPr>
          </a:p>
          <a:p>
            <a:pPr lvl="1"/>
            <a:endParaRPr lang="en-US" dirty="0"/>
          </a:p>
          <a:p>
            <a:pPr marL="0" indent="0">
              <a:buNone/>
            </a:pPr>
            <a:r>
              <a:rPr lang="en-US" dirty="0"/>
              <a:t>Theorem</a:t>
            </a:r>
          </a:p>
          <a:p>
            <a:pPr marL="457200" lvl="1" indent="0">
              <a:buNone/>
            </a:pPr>
            <a:endParaRPr lang="en-US" dirty="0"/>
          </a:p>
          <a:p>
            <a:pPr marL="0" indent="0">
              <a:buNone/>
            </a:pPr>
            <a:r>
              <a:rPr lang="en-US" dirty="0"/>
              <a:t>Proof:</a:t>
            </a:r>
          </a:p>
          <a:p>
            <a:pPr marL="0" indent="0">
              <a:buNone/>
            </a:pPr>
            <a:endParaRPr lang="en-US" dirty="0"/>
          </a:p>
          <a:p>
            <a:pPr marL="0" indent="0">
              <a:buNone/>
            </a:pPr>
            <a:endParaRPr lang="en-US" dirty="0"/>
          </a:p>
          <a:p>
            <a:pPr marL="400050" lvl="1" indent="0">
              <a:buNone/>
            </a:pPr>
            <a:r>
              <a:rPr lang="en-US" dirty="0"/>
              <a:t>	</a:t>
            </a:r>
          </a:p>
          <a:p>
            <a:pPr marL="400050" lvl="1" indent="0">
              <a:buNone/>
            </a:pPr>
            <a:endParaRPr lang="en-US" dirty="0"/>
          </a:p>
          <a:p>
            <a:pPr marL="400050" lvl="1" indent="0">
              <a:buNone/>
            </a:pPr>
            <a:endParaRPr lang="en-US" dirty="0"/>
          </a:p>
          <a:p>
            <a:pPr marL="800100" lvl="2" indent="0">
              <a:buNone/>
            </a:pPr>
            <a:endParaRPr lang="en-US" dirty="0"/>
          </a:p>
          <a:p>
            <a:pPr lvl="1"/>
            <a:r>
              <a:rPr lang="en-US" dirty="0"/>
              <a:t>This property is described as being </a:t>
            </a:r>
            <a:r>
              <a:rPr lang="en-US" i="1" dirty="0"/>
              <a:t>anti-symmetric</a:t>
            </a:r>
          </a:p>
          <a:p>
            <a:pPr lvl="1"/>
            <a:r>
              <a:rPr lang="en-US" dirty="0"/>
              <a:t>Recall the real inner product is symmetric: </a:t>
            </a: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5" name="Object 14">
            <a:extLst>
              <a:ext uri="{FF2B5EF4-FFF2-40B4-BE49-F238E27FC236}">
                <a16:creationId xmlns:a16="http://schemas.microsoft.com/office/drawing/2014/main" id="{B00FBD82-800F-40AC-9ACD-E0EB077968DD}"/>
              </a:ext>
            </a:extLst>
          </p:cNvPr>
          <p:cNvGraphicFramePr>
            <a:graphicFrameLocks noChangeAspect="1"/>
          </p:cNvGraphicFramePr>
          <p:nvPr>
            <p:extLst>
              <p:ext uri="{D42A27DB-BD31-4B8C-83A1-F6EECF244321}">
                <p14:modId xmlns:p14="http://schemas.microsoft.com/office/powerpoint/2010/main" val="3097136591"/>
              </p:ext>
            </p:extLst>
          </p:nvPr>
        </p:nvGraphicFramePr>
        <p:xfrm>
          <a:off x="2282825" y="2667000"/>
          <a:ext cx="1701800" cy="428625"/>
        </p:xfrm>
        <a:graphic>
          <a:graphicData uri="http://schemas.openxmlformats.org/presentationml/2006/ole">
            <mc:AlternateContent xmlns:mc="http://schemas.openxmlformats.org/markup-compatibility/2006">
              <mc:Choice xmlns:v="urn:schemas-microsoft-com:vml" Requires="v">
                <p:oleObj name="Equation" r:id="rId5" imgW="850680" imgH="215640" progId="Equation.DSMT4">
                  <p:embed/>
                </p:oleObj>
              </mc:Choice>
              <mc:Fallback>
                <p:oleObj name="Equation" r:id="rId5" imgW="850680" imgH="215640" progId="Equation.DSMT4">
                  <p:embed/>
                  <p:pic>
                    <p:nvPicPr>
                      <p:cNvPr id="20" name="Object 19">
                        <a:extLst>
                          <a:ext uri="{FF2B5EF4-FFF2-40B4-BE49-F238E27FC236}">
                            <a16:creationId xmlns:a16="http://schemas.microsoft.com/office/drawing/2014/main" id="{4ED5B5CC-1184-452B-AB6D-C97135E84FB4}"/>
                          </a:ext>
                        </a:extLst>
                      </p:cNvPr>
                      <p:cNvPicPr/>
                      <p:nvPr/>
                    </p:nvPicPr>
                    <p:blipFill>
                      <a:blip r:embed="rId6"/>
                      <a:stretch>
                        <a:fillRect/>
                      </a:stretch>
                    </p:blipFill>
                    <p:spPr>
                      <a:xfrm>
                        <a:off x="2282825" y="2667000"/>
                        <a:ext cx="1701800" cy="4286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1D2ACC3-D135-4686-8997-AA266D0E9D8C}"/>
              </a:ext>
            </a:extLst>
          </p:cNvPr>
          <p:cNvGraphicFramePr>
            <a:graphicFrameLocks noChangeAspect="1"/>
          </p:cNvGraphicFramePr>
          <p:nvPr>
            <p:extLst>
              <p:ext uri="{D42A27DB-BD31-4B8C-83A1-F6EECF244321}">
                <p14:modId xmlns:p14="http://schemas.microsoft.com/office/powerpoint/2010/main" val="4035498203"/>
              </p:ext>
            </p:extLst>
          </p:nvPr>
        </p:nvGraphicFramePr>
        <p:xfrm>
          <a:off x="938028" y="3355990"/>
          <a:ext cx="2159000" cy="1185863"/>
        </p:xfrm>
        <a:graphic>
          <a:graphicData uri="http://schemas.openxmlformats.org/presentationml/2006/ole">
            <mc:AlternateContent xmlns:mc="http://schemas.openxmlformats.org/markup-compatibility/2006">
              <mc:Choice xmlns:v="urn:schemas-microsoft-com:vml" Requires="v">
                <p:oleObj name="Equation" r:id="rId7" imgW="1079280" imgH="596880" progId="Equation.DSMT4">
                  <p:embed/>
                </p:oleObj>
              </mc:Choice>
              <mc:Fallback>
                <p:oleObj name="Equation" r:id="rId7" imgW="1079280" imgH="596880" progId="Equation.DSMT4">
                  <p:embed/>
                  <p:pic>
                    <p:nvPicPr>
                      <p:cNvPr id="23" name="Object 22">
                        <a:extLst>
                          <a:ext uri="{FF2B5EF4-FFF2-40B4-BE49-F238E27FC236}">
                            <a16:creationId xmlns:a16="http://schemas.microsoft.com/office/drawing/2014/main" id="{F78874E0-042F-421B-ACE7-75685460A8B4}"/>
                          </a:ext>
                        </a:extLst>
                      </p:cNvPr>
                      <p:cNvPicPr/>
                      <p:nvPr/>
                    </p:nvPicPr>
                    <p:blipFill>
                      <a:blip r:embed="rId8"/>
                      <a:stretch>
                        <a:fillRect/>
                      </a:stretch>
                    </p:blipFill>
                    <p:spPr>
                      <a:xfrm>
                        <a:off x="938028" y="3355990"/>
                        <a:ext cx="2159000" cy="1185863"/>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2741E08-CBB2-4FB6-BF17-BEE813438945}"/>
              </a:ext>
            </a:extLst>
          </p:cNvPr>
          <p:cNvGraphicFramePr>
            <a:graphicFrameLocks noChangeAspect="1"/>
          </p:cNvGraphicFramePr>
          <p:nvPr>
            <p:extLst>
              <p:ext uri="{D42A27DB-BD31-4B8C-83A1-F6EECF244321}">
                <p14:modId xmlns:p14="http://schemas.microsoft.com/office/powerpoint/2010/main" val="1054411733"/>
              </p:ext>
            </p:extLst>
          </p:nvPr>
        </p:nvGraphicFramePr>
        <p:xfrm>
          <a:off x="3157353" y="3355990"/>
          <a:ext cx="2159000" cy="1187450"/>
        </p:xfrm>
        <a:graphic>
          <a:graphicData uri="http://schemas.openxmlformats.org/presentationml/2006/ole">
            <mc:AlternateContent xmlns:mc="http://schemas.openxmlformats.org/markup-compatibility/2006">
              <mc:Choice xmlns:v="urn:schemas-microsoft-com:vml" Requires="v">
                <p:oleObj name="Equation" r:id="rId9" imgW="1079280" imgH="596880" progId="Equation.DSMT4">
                  <p:embed/>
                </p:oleObj>
              </mc:Choice>
              <mc:Fallback>
                <p:oleObj name="Equation" r:id="rId9" imgW="1079280" imgH="596880" progId="Equation.DSMT4">
                  <p:embed/>
                  <p:pic>
                    <p:nvPicPr>
                      <p:cNvPr id="16" name="Object 15">
                        <a:extLst>
                          <a:ext uri="{FF2B5EF4-FFF2-40B4-BE49-F238E27FC236}">
                            <a16:creationId xmlns:a16="http://schemas.microsoft.com/office/drawing/2014/main" id="{21D2ACC3-D135-4686-8997-AA266D0E9D8C}"/>
                          </a:ext>
                        </a:extLst>
                      </p:cNvPr>
                      <p:cNvPicPr/>
                      <p:nvPr/>
                    </p:nvPicPr>
                    <p:blipFill>
                      <a:blip r:embed="rId10"/>
                      <a:stretch>
                        <a:fillRect/>
                      </a:stretch>
                    </p:blipFill>
                    <p:spPr>
                      <a:xfrm>
                        <a:off x="3157353" y="3355990"/>
                        <a:ext cx="2159000" cy="11874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D9152059-C2B6-4F17-8D9F-14D489AC9A22}"/>
              </a:ext>
            </a:extLst>
          </p:cNvPr>
          <p:cNvGraphicFramePr>
            <a:graphicFrameLocks noChangeAspect="1"/>
          </p:cNvGraphicFramePr>
          <p:nvPr>
            <p:extLst>
              <p:ext uri="{D42A27DB-BD31-4B8C-83A1-F6EECF244321}">
                <p14:modId xmlns:p14="http://schemas.microsoft.com/office/powerpoint/2010/main" val="1119463645"/>
              </p:ext>
            </p:extLst>
          </p:nvPr>
        </p:nvGraphicFramePr>
        <p:xfrm>
          <a:off x="5376678" y="3356783"/>
          <a:ext cx="1625600" cy="1185862"/>
        </p:xfrm>
        <a:graphic>
          <a:graphicData uri="http://schemas.openxmlformats.org/presentationml/2006/ole">
            <mc:AlternateContent xmlns:mc="http://schemas.openxmlformats.org/markup-compatibility/2006">
              <mc:Choice xmlns:v="urn:schemas-microsoft-com:vml" Requires="v">
                <p:oleObj name="Equation" r:id="rId11" imgW="812520" imgH="596880" progId="Equation.DSMT4">
                  <p:embed/>
                </p:oleObj>
              </mc:Choice>
              <mc:Fallback>
                <p:oleObj name="Equation" r:id="rId11" imgW="812520" imgH="596880" progId="Equation.DSMT4">
                  <p:embed/>
                  <p:pic>
                    <p:nvPicPr>
                      <p:cNvPr id="23" name="Object 22">
                        <a:extLst>
                          <a:ext uri="{FF2B5EF4-FFF2-40B4-BE49-F238E27FC236}">
                            <a16:creationId xmlns:a16="http://schemas.microsoft.com/office/drawing/2014/main" id="{12741E08-CBB2-4FB6-BF17-BEE813438945}"/>
                          </a:ext>
                        </a:extLst>
                      </p:cNvPr>
                      <p:cNvPicPr/>
                      <p:nvPr/>
                    </p:nvPicPr>
                    <p:blipFill>
                      <a:blip r:embed="rId12"/>
                      <a:stretch>
                        <a:fillRect/>
                      </a:stretch>
                    </p:blipFill>
                    <p:spPr>
                      <a:xfrm>
                        <a:off x="5376678" y="3356783"/>
                        <a:ext cx="1625600" cy="1185862"/>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5061A719-F3BE-4F56-AD61-C8C1E2CE24B4}"/>
              </a:ext>
            </a:extLst>
          </p:cNvPr>
          <p:cNvGraphicFramePr>
            <a:graphicFrameLocks noChangeAspect="1"/>
          </p:cNvGraphicFramePr>
          <p:nvPr>
            <p:extLst>
              <p:ext uri="{D42A27DB-BD31-4B8C-83A1-F6EECF244321}">
                <p14:modId xmlns:p14="http://schemas.microsoft.com/office/powerpoint/2010/main" val="1828851849"/>
              </p:ext>
            </p:extLst>
          </p:nvPr>
        </p:nvGraphicFramePr>
        <p:xfrm>
          <a:off x="5199063" y="4608513"/>
          <a:ext cx="2895600" cy="1185862"/>
        </p:xfrm>
        <a:graphic>
          <a:graphicData uri="http://schemas.openxmlformats.org/presentationml/2006/ole">
            <mc:AlternateContent xmlns:mc="http://schemas.openxmlformats.org/markup-compatibility/2006">
              <mc:Choice xmlns:v="urn:schemas-microsoft-com:vml" Requires="v">
                <p:oleObj name="Equation" r:id="rId13" imgW="1447560" imgH="596880" progId="Equation.DSMT4">
                  <p:embed/>
                </p:oleObj>
              </mc:Choice>
              <mc:Fallback>
                <p:oleObj name="Equation" r:id="rId13" imgW="1447560" imgH="596880" progId="Equation.DSMT4">
                  <p:embed/>
                  <p:pic>
                    <p:nvPicPr>
                      <p:cNvPr id="24" name="Object 23">
                        <a:extLst>
                          <a:ext uri="{FF2B5EF4-FFF2-40B4-BE49-F238E27FC236}">
                            <a16:creationId xmlns:a16="http://schemas.microsoft.com/office/drawing/2014/main" id="{D9152059-C2B6-4F17-8D9F-14D489AC9A22}"/>
                          </a:ext>
                        </a:extLst>
                      </p:cNvPr>
                      <p:cNvPicPr/>
                      <p:nvPr/>
                    </p:nvPicPr>
                    <p:blipFill>
                      <a:blip r:embed="rId14"/>
                      <a:stretch>
                        <a:fillRect/>
                      </a:stretch>
                    </p:blipFill>
                    <p:spPr>
                      <a:xfrm>
                        <a:off x="5199063" y="4608513"/>
                        <a:ext cx="2895600" cy="1185862"/>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C39EDC5D-4D76-4F06-AF41-D14C892E7911}"/>
              </a:ext>
            </a:extLst>
          </p:cNvPr>
          <p:cNvSpPr txBox="1"/>
          <p:nvPr/>
        </p:nvSpPr>
        <p:spPr>
          <a:xfrm>
            <a:off x="7349658" y="5448946"/>
            <a:ext cx="676788" cy="400110"/>
          </a:xfrm>
          <a:prstGeom prst="rect">
            <a:avLst/>
          </a:prstGeom>
          <a:noFill/>
        </p:spPr>
        <p:txBody>
          <a:bodyPr wrap="none" rtlCol="0">
            <a:spAutoFit/>
          </a:bodyPr>
          <a:lstStyle/>
          <a:p>
            <a:r>
              <a:rPr lang="en-US" sz="2000" dirty="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27" name="Object 26">
            <a:extLst>
              <a:ext uri="{FF2B5EF4-FFF2-40B4-BE49-F238E27FC236}">
                <a16:creationId xmlns:a16="http://schemas.microsoft.com/office/drawing/2014/main" id="{43BA0088-4F5B-4D81-BA5D-C37C232AC9B4}"/>
              </a:ext>
            </a:extLst>
          </p:cNvPr>
          <p:cNvGraphicFramePr>
            <a:graphicFrameLocks noChangeAspect="1"/>
          </p:cNvGraphicFramePr>
          <p:nvPr>
            <p:extLst>
              <p:ext uri="{D42A27DB-BD31-4B8C-83A1-F6EECF244321}">
                <p14:modId xmlns:p14="http://schemas.microsoft.com/office/powerpoint/2010/main" val="1282084748"/>
              </p:ext>
            </p:extLst>
          </p:nvPr>
        </p:nvGraphicFramePr>
        <p:xfrm>
          <a:off x="6278563" y="6299200"/>
          <a:ext cx="1473200" cy="428625"/>
        </p:xfrm>
        <a:graphic>
          <a:graphicData uri="http://schemas.openxmlformats.org/presentationml/2006/ole">
            <mc:AlternateContent xmlns:mc="http://schemas.openxmlformats.org/markup-compatibility/2006">
              <mc:Choice xmlns:v="urn:schemas-microsoft-com:vml" Requires="v">
                <p:oleObj name="Equation" r:id="rId15" imgW="736560" imgH="215640" progId="Equation.DSMT4">
                  <p:embed/>
                </p:oleObj>
              </mc:Choice>
              <mc:Fallback>
                <p:oleObj name="Equation" r:id="rId15" imgW="736560" imgH="215640" progId="Equation.DSMT4">
                  <p:embed/>
                  <p:pic>
                    <p:nvPicPr>
                      <p:cNvPr id="25" name="Object 24">
                        <a:extLst>
                          <a:ext uri="{FF2B5EF4-FFF2-40B4-BE49-F238E27FC236}">
                            <a16:creationId xmlns:a16="http://schemas.microsoft.com/office/drawing/2014/main" id="{5061A719-F3BE-4F56-AD61-C8C1E2CE24B4}"/>
                          </a:ext>
                        </a:extLst>
                      </p:cNvPr>
                      <p:cNvPicPr/>
                      <p:nvPr/>
                    </p:nvPicPr>
                    <p:blipFill>
                      <a:blip r:embed="rId16"/>
                      <a:stretch>
                        <a:fillRect/>
                      </a:stretch>
                    </p:blipFill>
                    <p:spPr>
                      <a:xfrm>
                        <a:off x="6278563" y="6299200"/>
                        <a:ext cx="1473200" cy="42862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AE08B17B-6ABA-4D28-ADC5-5ACB765B4457}"/>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02871688"/>
      </p:ext>
    </p:extLst>
  </p:cSld>
  <p:clrMapOvr>
    <a:masterClrMapping/>
  </p:clrMapOvr>
  <mc:AlternateContent xmlns:mc="http://schemas.openxmlformats.org/markup-compatibility/2006">
    <mc:Choice xmlns:p14="http://schemas.microsoft.com/office/powerpoint/2010/main" Requires="p14">
      <p:transition spd="slow" p14:dur="2000" advTm="111050"/>
    </mc:Choice>
    <mc:Fallback>
      <p:transition spd="slow" advTm="11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2"/>
                </p:tgtEl>
              </p:cMediaNode>
            </p:audio>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3763-E3DF-49B7-825C-0496FD78B8E0}"/>
              </a:ext>
            </a:extLst>
          </p:cNvPr>
          <p:cNvSpPr>
            <a:spLocks noGrp="1"/>
          </p:cNvSpPr>
          <p:nvPr>
            <p:ph type="title"/>
          </p:nvPr>
        </p:nvSpPr>
        <p:spPr/>
        <p:txBody>
          <a:bodyPr/>
          <a:lstStyle/>
          <a:p>
            <a:r>
              <a:rPr lang="en-US" dirty="0"/>
              <a:t>Canonical basis vectors</a:t>
            </a:r>
          </a:p>
        </p:txBody>
      </p:sp>
      <p:sp>
        <p:nvSpPr>
          <p:cNvPr id="3" name="Content Placeholder 2">
            <a:extLst>
              <a:ext uri="{FF2B5EF4-FFF2-40B4-BE49-F238E27FC236}">
                <a16:creationId xmlns:a16="http://schemas.microsoft.com/office/drawing/2014/main" id="{A175E7D6-1AE7-470A-8583-3AB3963A924C}"/>
              </a:ext>
            </a:extLst>
          </p:cNvPr>
          <p:cNvSpPr>
            <a:spLocks noGrp="1"/>
          </p:cNvSpPr>
          <p:nvPr>
            <p:ph idx="1"/>
          </p:nvPr>
        </p:nvSpPr>
        <p:spPr/>
        <p:txBody>
          <a:bodyPr/>
          <a:lstStyle/>
          <a:p>
            <a:r>
              <a:rPr lang="en-US" dirty="0"/>
              <a:t>The cross products of the canonical basis vectors are as follows:</a:t>
            </a:r>
          </a:p>
        </p:txBody>
      </p:sp>
      <p:sp>
        <p:nvSpPr>
          <p:cNvPr id="4" name="Footer Placeholder 3">
            <a:extLst>
              <a:ext uri="{FF2B5EF4-FFF2-40B4-BE49-F238E27FC236}">
                <a16:creationId xmlns:a16="http://schemas.microsoft.com/office/drawing/2014/main" id="{46C69868-F60F-432B-9475-F5E1B549B52E}"/>
              </a:ext>
            </a:extLst>
          </p:cNvPr>
          <p:cNvSpPr>
            <a:spLocks noGrp="1"/>
          </p:cNvSpPr>
          <p:nvPr>
            <p:ph type="ftr" sz="quarter" idx="11"/>
          </p:nvPr>
        </p:nvSpPr>
        <p:spPr/>
        <p:txBody>
          <a:bodyPr/>
          <a:lstStyle/>
          <a:p>
            <a:r>
              <a:rPr lang="en-US"/>
              <a:t>The cross product</a:t>
            </a:r>
            <a:endParaRPr lang="en-CA" dirty="0"/>
          </a:p>
        </p:txBody>
      </p:sp>
      <p:sp>
        <p:nvSpPr>
          <p:cNvPr id="5" name="Slide Number Placeholder 4">
            <a:extLst>
              <a:ext uri="{FF2B5EF4-FFF2-40B4-BE49-F238E27FC236}">
                <a16:creationId xmlns:a16="http://schemas.microsoft.com/office/drawing/2014/main" id="{EDB7B03E-BB55-465F-B15D-0637F7984BE6}"/>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a:extLst>
              <a:ext uri="{FF2B5EF4-FFF2-40B4-BE49-F238E27FC236}">
                <a16:creationId xmlns:a16="http://schemas.microsoft.com/office/drawing/2014/main" id="{F41DEA8B-4386-474C-A87C-35262686DB5E}"/>
              </a:ext>
            </a:extLst>
          </p:cNvPr>
          <p:cNvGraphicFramePr>
            <a:graphicFrameLocks noChangeAspect="1"/>
          </p:cNvGraphicFramePr>
          <p:nvPr>
            <p:extLst>
              <p:ext uri="{D42A27DB-BD31-4B8C-83A1-F6EECF244321}">
                <p14:modId xmlns:p14="http://schemas.microsoft.com/office/powerpoint/2010/main" val="840166392"/>
              </p:ext>
            </p:extLst>
          </p:nvPr>
        </p:nvGraphicFramePr>
        <p:xfrm>
          <a:off x="2670920" y="2194110"/>
          <a:ext cx="3981450" cy="501650"/>
        </p:xfrm>
        <a:graphic>
          <a:graphicData uri="http://schemas.openxmlformats.org/presentationml/2006/ole">
            <mc:AlternateContent xmlns:mc="http://schemas.openxmlformats.org/markup-compatibility/2006">
              <mc:Choice xmlns:v="urn:schemas-microsoft-com:vml" Requires="v">
                <p:oleObj name="Equation" r:id="rId5" imgW="1701720" imgH="215640" progId="Equation.DSMT4">
                  <p:embed/>
                </p:oleObj>
              </mc:Choice>
              <mc:Fallback>
                <p:oleObj name="Equation" r:id="rId5" imgW="1701720" imgH="215640" progId="Equation.DSMT4">
                  <p:embed/>
                  <p:pic>
                    <p:nvPicPr>
                      <p:cNvPr id="6" name="Object 5">
                        <a:extLst>
                          <a:ext uri="{FF2B5EF4-FFF2-40B4-BE49-F238E27FC236}">
                            <a16:creationId xmlns:a16="http://schemas.microsoft.com/office/drawing/2014/main" id="{F41DEA8B-4386-474C-A87C-35262686DB5E}"/>
                          </a:ext>
                        </a:extLst>
                      </p:cNvPr>
                      <p:cNvPicPr/>
                      <p:nvPr/>
                    </p:nvPicPr>
                    <p:blipFill>
                      <a:blip r:embed="rId6"/>
                      <a:stretch>
                        <a:fillRect/>
                      </a:stretch>
                    </p:blipFill>
                    <p:spPr>
                      <a:xfrm>
                        <a:off x="2670920" y="2194110"/>
                        <a:ext cx="3981450" cy="501650"/>
                      </a:xfrm>
                      <a:prstGeom prst="rect">
                        <a:avLst/>
                      </a:prstGeom>
                    </p:spPr>
                  </p:pic>
                </p:oleObj>
              </mc:Fallback>
            </mc:AlternateContent>
          </a:graphicData>
        </a:graphic>
      </p:graphicFrame>
      <p:sp>
        <p:nvSpPr>
          <p:cNvPr id="10" name="Arc 9">
            <a:extLst>
              <a:ext uri="{FF2B5EF4-FFF2-40B4-BE49-F238E27FC236}">
                <a16:creationId xmlns:a16="http://schemas.microsoft.com/office/drawing/2014/main" id="{4C68FCB6-5A8A-4120-9DBB-40DC8A3B70F2}"/>
              </a:ext>
            </a:extLst>
          </p:cNvPr>
          <p:cNvSpPr/>
          <p:nvPr/>
        </p:nvSpPr>
        <p:spPr>
          <a:xfrm rot="21275484">
            <a:off x="3608429" y="3635300"/>
            <a:ext cx="2286000" cy="2286000"/>
          </a:xfrm>
          <a:prstGeom prst="arc">
            <a:avLst>
              <a:gd name="adj1" fmla="val 17088808"/>
              <a:gd name="adj2" fmla="val 159843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1A865A19-D404-4023-B2E9-8FE63390149E}"/>
              </a:ext>
            </a:extLst>
          </p:cNvPr>
          <p:cNvSpPr/>
          <p:nvPr/>
        </p:nvSpPr>
        <p:spPr>
          <a:xfrm rot="6875484">
            <a:off x="3617354" y="3634456"/>
            <a:ext cx="2286000" cy="2286000"/>
          </a:xfrm>
          <a:prstGeom prst="arc">
            <a:avLst>
              <a:gd name="adj1" fmla="val 17088808"/>
              <a:gd name="adj2" fmla="val 159843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9F3AC528-4A0B-42E8-9D70-0CFFB2F6F542}"/>
              </a:ext>
            </a:extLst>
          </p:cNvPr>
          <p:cNvSpPr/>
          <p:nvPr/>
        </p:nvSpPr>
        <p:spPr>
          <a:xfrm rot="14075484">
            <a:off x="3618199" y="3643383"/>
            <a:ext cx="2286000" cy="2286000"/>
          </a:xfrm>
          <a:prstGeom prst="arc">
            <a:avLst>
              <a:gd name="adj1" fmla="val 17088808"/>
              <a:gd name="adj2" fmla="val 1598438"/>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6" name="Object 15">
            <a:extLst>
              <a:ext uri="{FF2B5EF4-FFF2-40B4-BE49-F238E27FC236}">
                <a16:creationId xmlns:a16="http://schemas.microsoft.com/office/drawing/2014/main" id="{D7CF0A1E-1ABD-423B-8B37-342DF92E6562}"/>
              </a:ext>
            </a:extLst>
          </p:cNvPr>
          <p:cNvGraphicFramePr>
            <a:graphicFrameLocks noChangeAspect="1"/>
          </p:cNvGraphicFramePr>
          <p:nvPr>
            <p:extLst>
              <p:ext uri="{D42A27DB-BD31-4B8C-83A1-F6EECF244321}">
                <p14:modId xmlns:p14="http://schemas.microsoft.com/office/powerpoint/2010/main" val="2424848267"/>
              </p:ext>
            </p:extLst>
          </p:nvPr>
        </p:nvGraphicFramePr>
        <p:xfrm>
          <a:off x="4637882" y="3335424"/>
          <a:ext cx="227013" cy="452279"/>
        </p:xfrm>
        <a:graphic>
          <a:graphicData uri="http://schemas.openxmlformats.org/presentationml/2006/ole">
            <mc:AlternateContent xmlns:mc="http://schemas.openxmlformats.org/markup-compatibility/2006">
              <mc:Choice xmlns:v="urn:schemas-microsoft-com:vml" Requires="v">
                <p:oleObj name="Equation" r:id="rId7" imgW="88560" imgH="177480" progId="Equation.DSMT4">
                  <p:embed/>
                </p:oleObj>
              </mc:Choice>
              <mc:Fallback>
                <p:oleObj name="Equation" r:id="rId7" imgW="88560" imgH="177480" progId="Equation.DSMT4">
                  <p:embed/>
                  <p:pic>
                    <p:nvPicPr>
                      <p:cNvPr id="6" name="Object 5">
                        <a:extLst>
                          <a:ext uri="{FF2B5EF4-FFF2-40B4-BE49-F238E27FC236}">
                            <a16:creationId xmlns:a16="http://schemas.microsoft.com/office/drawing/2014/main" id="{F41DEA8B-4386-474C-A87C-35262686DB5E}"/>
                          </a:ext>
                        </a:extLst>
                      </p:cNvPr>
                      <p:cNvPicPr/>
                      <p:nvPr/>
                    </p:nvPicPr>
                    <p:blipFill>
                      <a:blip r:embed="rId8"/>
                      <a:stretch>
                        <a:fillRect/>
                      </a:stretch>
                    </p:blipFill>
                    <p:spPr>
                      <a:xfrm>
                        <a:off x="4637882" y="3335424"/>
                        <a:ext cx="227013" cy="452279"/>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7620A0CA-BFA9-412C-8502-402B7BEEB51B}"/>
              </a:ext>
            </a:extLst>
          </p:cNvPr>
          <p:cNvGraphicFramePr>
            <a:graphicFrameLocks noChangeAspect="1"/>
          </p:cNvGraphicFramePr>
          <p:nvPr>
            <p:extLst>
              <p:ext uri="{D42A27DB-BD31-4B8C-83A1-F6EECF244321}">
                <p14:modId xmlns:p14="http://schemas.microsoft.com/office/powerpoint/2010/main" val="3377954620"/>
              </p:ext>
            </p:extLst>
          </p:nvPr>
        </p:nvGraphicFramePr>
        <p:xfrm>
          <a:off x="5612994" y="5057985"/>
          <a:ext cx="228758" cy="550069"/>
        </p:xfrm>
        <a:graphic>
          <a:graphicData uri="http://schemas.openxmlformats.org/presentationml/2006/ole">
            <mc:AlternateContent xmlns:mc="http://schemas.openxmlformats.org/markup-compatibility/2006">
              <mc:Choice xmlns:v="urn:schemas-microsoft-com:vml" Requires="v">
                <p:oleObj name="Equation" r:id="rId9" imgW="88560" imgH="215640" progId="Equation.DSMT4">
                  <p:embed/>
                </p:oleObj>
              </mc:Choice>
              <mc:Fallback>
                <p:oleObj name="Equation" r:id="rId9" imgW="88560" imgH="215640" progId="Equation.DSMT4">
                  <p:embed/>
                  <p:pic>
                    <p:nvPicPr>
                      <p:cNvPr id="16" name="Object 15">
                        <a:extLst>
                          <a:ext uri="{FF2B5EF4-FFF2-40B4-BE49-F238E27FC236}">
                            <a16:creationId xmlns:a16="http://schemas.microsoft.com/office/drawing/2014/main" id="{D7CF0A1E-1ABD-423B-8B37-342DF92E6562}"/>
                          </a:ext>
                        </a:extLst>
                      </p:cNvPr>
                      <p:cNvPicPr/>
                      <p:nvPr/>
                    </p:nvPicPr>
                    <p:blipFill>
                      <a:blip r:embed="rId10"/>
                      <a:stretch>
                        <a:fillRect/>
                      </a:stretch>
                    </p:blipFill>
                    <p:spPr>
                      <a:xfrm>
                        <a:off x="5612994" y="5057985"/>
                        <a:ext cx="228758" cy="550069"/>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AA8E8CEA-7123-45C9-9AE1-9DF2AD5D26ED}"/>
              </a:ext>
            </a:extLst>
          </p:cNvPr>
          <p:cNvGraphicFramePr>
            <a:graphicFrameLocks noChangeAspect="1"/>
          </p:cNvGraphicFramePr>
          <p:nvPr>
            <p:extLst>
              <p:ext uri="{D42A27DB-BD31-4B8C-83A1-F6EECF244321}">
                <p14:modId xmlns:p14="http://schemas.microsoft.com/office/powerpoint/2010/main" val="1622919991"/>
              </p:ext>
            </p:extLst>
          </p:nvPr>
        </p:nvGraphicFramePr>
        <p:xfrm>
          <a:off x="3684593" y="5049590"/>
          <a:ext cx="326549" cy="452279"/>
        </p:xfrm>
        <a:graphic>
          <a:graphicData uri="http://schemas.openxmlformats.org/presentationml/2006/ole">
            <mc:AlternateContent xmlns:mc="http://schemas.openxmlformats.org/markup-compatibility/2006">
              <mc:Choice xmlns:v="urn:schemas-microsoft-com:vml" Requires="v">
                <p:oleObj name="Equation" r:id="rId11" imgW="126720" imgH="177480" progId="Equation.DSMT4">
                  <p:embed/>
                </p:oleObj>
              </mc:Choice>
              <mc:Fallback>
                <p:oleObj name="Equation" r:id="rId11" imgW="126720" imgH="177480" progId="Equation.DSMT4">
                  <p:embed/>
                  <p:pic>
                    <p:nvPicPr>
                      <p:cNvPr id="17" name="Object 16">
                        <a:extLst>
                          <a:ext uri="{FF2B5EF4-FFF2-40B4-BE49-F238E27FC236}">
                            <a16:creationId xmlns:a16="http://schemas.microsoft.com/office/drawing/2014/main" id="{7620A0CA-BFA9-412C-8502-402B7BEEB51B}"/>
                          </a:ext>
                        </a:extLst>
                      </p:cNvPr>
                      <p:cNvPicPr/>
                      <p:nvPr/>
                    </p:nvPicPr>
                    <p:blipFill>
                      <a:blip r:embed="rId12"/>
                      <a:stretch>
                        <a:fillRect/>
                      </a:stretch>
                    </p:blipFill>
                    <p:spPr>
                      <a:xfrm>
                        <a:off x="3684593" y="5049590"/>
                        <a:ext cx="326549" cy="45227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CA1326D-68F9-4AC1-B2B2-FE6F5B9C2D85}"/>
              </a:ext>
            </a:extLst>
          </p:cNvPr>
          <p:cNvGraphicFramePr>
            <a:graphicFrameLocks noChangeAspect="1"/>
          </p:cNvGraphicFramePr>
          <p:nvPr>
            <p:extLst>
              <p:ext uri="{D42A27DB-BD31-4B8C-83A1-F6EECF244321}">
                <p14:modId xmlns:p14="http://schemas.microsoft.com/office/powerpoint/2010/main" val="3535105368"/>
              </p:ext>
            </p:extLst>
          </p:nvPr>
        </p:nvGraphicFramePr>
        <p:xfrm>
          <a:off x="2670631" y="2696409"/>
          <a:ext cx="3952875" cy="501650"/>
        </p:xfrm>
        <a:graphic>
          <a:graphicData uri="http://schemas.openxmlformats.org/presentationml/2006/ole">
            <mc:AlternateContent xmlns:mc="http://schemas.openxmlformats.org/markup-compatibility/2006">
              <mc:Choice xmlns:v="urn:schemas-microsoft-com:vml" Requires="v">
                <p:oleObj name="Equation" r:id="rId13" imgW="1688760" imgH="215640" progId="Equation.DSMT4">
                  <p:embed/>
                </p:oleObj>
              </mc:Choice>
              <mc:Fallback>
                <p:oleObj name="Equation" r:id="rId13" imgW="1688760" imgH="215640" progId="Equation.DSMT4">
                  <p:embed/>
                  <p:pic>
                    <p:nvPicPr>
                      <p:cNvPr id="19" name="Object 18">
                        <a:extLst>
                          <a:ext uri="{FF2B5EF4-FFF2-40B4-BE49-F238E27FC236}">
                            <a16:creationId xmlns:a16="http://schemas.microsoft.com/office/drawing/2014/main" id="{31AE6E1A-3501-4653-91C9-058914BD599B}"/>
                          </a:ext>
                        </a:extLst>
                      </p:cNvPr>
                      <p:cNvPicPr/>
                      <p:nvPr/>
                    </p:nvPicPr>
                    <p:blipFill>
                      <a:blip r:embed="rId14"/>
                      <a:stretch>
                        <a:fillRect/>
                      </a:stretch>
                    </p:blipFill>
                    <p:spPr>
                      <a:xfrm>
                        <a:off x="2670631" y="2696409"/>
                        <a:ext cx="3952875" cy="5016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FFFEB2C0-3DD8-4F8F-8F39-BED3E14BE882}"/>
              </a:ext>
            </a:extLst>
          </p:cNvPr>
          <p:cNvGraphicFramePr>
            <a:graphicFrameLocks noChangeAspect="1"/>
          </p:cNvGraphicFramePr>
          <p:nvPr>
            <p:extLst>
              <p:ext uri="{D42A27DB-BD31-4B8C-83A1-F6EECF244321}">
                <p14:modId xmlns:p14="http://schemas.microsoft.com/office/powerpoint/2010/main" val="2752106462"/>
              </p:ext>
            </p:extLst>
          </p:nvPr>
        </p:nvGraphicFramePr>
        <p:xfrm>
          <a:off x="6380214" y="3659288"/>
          <a:ext cx="2213316" cy="1258192"/>
        </p:xfrm>
        <a:graphic>
          <a:graphicData uri="http://schemas.openxmlformats.org/presentationml/2006/ole">
            <mc:AlternateContent xmlns:mc="http://schemas.openxmlformats.org/markup-compatibility/2006">
              <mc:Choice xmlns:v="urn:schemas-microsoft-com:vml" Requires="v">
                <p:oleObj name="Equation" r:id="rId15" imgW="1041120" imgH="596880" progId="Equation.DSMT4">
                  <p:embed/>
                </p:oleObj>
              </mc:Choice>
              <mc:Fallback>
                <p:oleObj name="Equation" r:id="rId15" imgW="1041120" imgH="596880" progId="Equation.DSMT4">
                  <p:embed/>
                  <p:pic>
                    <p:nvPicPr>
                      <p:cNvPr id="14" name="Object 13">
                        <a:extLst>
                          <a:ext uri="{FF2B5EF4-FFF2-40B4-BE49-F238E27FC236}">
                            <a16:creationId xmlns:a16="http://schemas.microsoft.com/office/drawing/2014/main" id="{53A6C91C-7420-476A-9513-4B4C6FC2E157}"/>
                          </a:ext>
                        </a:extLst>
                      </p:cNvPr>
                      <p:cNvPicPr/>
                      <p:nvPr/>
                    </p:nvPicPr>
                    <p:blipFill>
                      <a:blip r:embed="rId16"/>
                      <a:stretch>
                        <a:fillRect/>
                      </a:stretch>
                    </p:blipFill>
                    <p:spPr>
                      <a:xfrm>
                        <a:off x="6380214" y="3659288"/>
                        <a:ext cx="2213316" cy="1258192"/>
                      </a:xfrm>
                      <a:prstGeom prst="rect">
                        <a:avLst/>
                      </a:prstGeom>
                    </p:spPr>
                  </p:pic>
                </p:oleObj>
              </mc:Fallback>
            </mc:AlternateContent>
          </a:graphicData>
        </a:graphic>
      </p:graphicFrame>
      <p:cxnSp>
        <p:nvCxnSpPr>
          <p:cNvPr id="22" name="Straight Arrow Connector 21">
            <a:extLst>
              <a:ext uri="{FF2B5EF4-FFF2-40B4-BE49-F238E27FC236}">
                <a16:creationId xmlns:a16="http://schemas.microsoft.com/office/drawing/2014/main" id="{798CD0B7-5738-430F-BFC3-6A75483565EA}"/>
              </a:ext>
            </a:extLst>
          </p:cNvPr>
          <p:cNvCxnSpPr>
            <a:cxnSpLocks/>
          </p:cNvCxnSpPr>
          <p:nvPr/>
        </p:nvCxnSpPr>
        <p:spPr>
          <a:xfrm>
            <a:off x="7090236" y="3736030"/>
            <a:ext cx="1171875" cy="114172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id="{6F86DB78-022E-42D3-9FAF-B687204C882B}"/>
              </a:ext>
            </a:extLst>
          </p:cNvPr>
          <p:cNvGraphicFramePr>
            <a:graphicFrameLocks noChangeAspect="1"/>
          </p:cNvGraphicFramePr>
          <p:nvPr>
            <p:extLst>
              <p:ext uri="{D42A27DB-BD31-4B8C-83A1-F6EECF244321}">
                <p14:modId xmlns:p14="http://schemas.microsoft.com/office/powerpoint/2010/main" val="1331936453"/>
              </p:ext>
            </p:extLst>
          </p:nvPr>
        </p:nvGraphicFramePr>
        <p:xfrm>
          <a:off x="6359990" y="5001528"/>
          <a:ext cx="2213316" cy="1258192"/>
        </p:xfrm>
        <a:graphic>
          <a:graphicData uri="http://schemas.openxmlformats.org/presentationml/2006/ole">
            <mc:AlternateContent xmlns:mc="http://schemas.openxmlformats.org/markup-compatibility/2006">
              <mc:Choice xmlns:v="urn:schemas-microsoft-com:vml" Requires="v">
                <p:oleObj name="Equation" r:id="rId17" imgW="1041120" imgH="596880" progId="Equation.DSMT4">
                  <p:embed/>
                </p:oleObj>
              </mc:Choice>
              <mc:Fallback>
                <p:oleObj name="Equation" r:id="rId17" imgW="1041120" imgH="596880" progId="Equation.DSMT4">
                  <p:embed/>
                  <p:pic>
                    <p:nvPicPr>
                      <p:cNvPr id="21" name="Object 20">
                        <a:extLst>
                          <a:ext uri="{FF2B5EF4-FFF2-40B4-BE49-F238E27FC236}">
                            <a16:creationId xmlns:a16="http://schemas.microsoft.com/office/drawing/2014/main" id="{FFFEB2C0-3DD8-4F8F-8F39-BED3E14BE882}"/>
                          </a:ext>
                        </a:extLst>
                      </p:cNvPr>
                      <p:cNvPicPr/>
                      <p:nvPr/>
                    </p:nvPicPr>
                    <p:blipFill>
                      <a:blip r:embed="rId18"/>
                      <a:stretch>
                        <a:fillRect/>
                      </a:stretch>
                    </p:blipFill>
                    <p:spPr>
                      <a:xfrm>
                        <a:off x="6359990" y="5001528"/>
                        <a:ext cx="2213316" cy="1258192"/>
                      </a:xfrm>
                      <a:prstGeom prst="rect">
                        <a:avLst/>
                      </a:prstGeom>
                    </p:spPr>
                  </p:pic>
                </p:oleObj>
              </mc:Fallback>
            </mc:AlternateContent>
          </a:graphicData>
        </a:graphic>
      </p:graphicFrame>
      <p:cxnSp>
        <p:nvCxnSpPr>
          <p:cNvPr id="25" name="Straight Arrow Connector 24">
            <a:extLst>
              <a:ext uri="{FF2B5EF4-FFF2-40B4-BE49-F238E27FC236}">
                <a16:creationId xmlns:a16="http://schemas.microsoft.com/office/drawing/2014/main" id="{6321C386-F0F3-473C-957C-D6AF771ED773}"/>
              </a:ext>
            </a:extLst>
          </p:cNvPr>
          <p:cNvCxnSpPr>
            <a:cxnSpLocks/>
          </p:cNvCxnSpPr>
          <p:nvPr/>
        </p:nvCxnSpPr>
        <p:spPr>
          <a:xfrm flipH="1">
            <a:off x="7467597" y="5072728"/>
            <a:ext cx="1170432" cy="1143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33A177-BD6D-447C-9BDA-5058C83A33F8}"/>
              </a:ext>
            </a:extLst>
          </p:cNvPr>
          <p:cNvCxnSpPr>
            <a:cxnSpLocks/>
          </p:cNvCxnSpPr>
          <p:nvPr/>
        </p:nvCxnSpPr>
        <p:spPr>
          <a:xfrm>
            <a:off x="6704749" y="3736030"/>
            <a:ext cx="1171875" cy="1141720"/>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CA79A17-9753-4D31-A726-C7A02F262114}"/>
              </a:ext>
            </a:extLst>
          </p:cNvPr>
          <p:cNvCxnSpPr>
            <a:cxnSpLocks/>
          </p:cNvCxnSpPr>
          <p:nvPr/>
        </p:nvCxnSpPr>
        <p:spPr>
          <a:xfrm>
            <a:off x="6319262" y="3736030"/>
            <a:ext cx="1171875" cy="1141720"/>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FB6185A-3643-4754-884A-D19A268AA065}"/>
              </a:ext>
            </a:extLst>
          </p:cNvPr>
          <p:cNvCxnSpPr>
            <a:cxnSpLocks/>
          </p:cNvCxnSpPr>
          <p:nvPr/>
        </p:nvCxnSpPr>
        <p:spPr>
          <a:xfrm flipH="1">
            <a:off x="7091075" y="5072728"/>
            <a:ext cx="1170432" cy="114300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E9E84A8-6E72-4672-9EB5-E8363F4A61FF}"/>
              </a:ext>
            </a:extLst>
          </p:cNvPr>
          <p:cNvCxnSpPr>
            <a:cxnSpLocks/>
          </p:cNvCxnSpPr>
          <p:nvPr/>
        </p:nvCxnSpPr>
        <p:spPr>
          <a:xfrm flipH="1">
            <a:off x="6705592" y="5072728"/>
            <a:ext cx="1170432" cy="114300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117B5C9-A408-4889-872A-51320E049503}"/>
              </a:ext>
            </a:extLst>
          </p:cNvPr>
          <p:cNvCxnSpPr>
            <a:cxnSpLocks/>
          </p:cNvCxnSpPr>
          <p:nvPr/>
        </p:nvCxnSpPr>
        <p:spPr>
          <a:xfrm>
            <a:off x="7054378" y="5073368"/>
            <a:ext cx="1171875" cy="1141720"/>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FAD78D0-6CB0-443E-9E5F-E73DC6E06257}"/>
              </a:ext>
            </a:extLst>
          </p:cNvPr>
          <p:cNvCxnSpPr>
            <a:cxnSpLocks/>
          </p:cNvCxnSpPr>
          <p:nvPr/>
        </p:nvCxnSpPr>
        <p:spPr>
          <a:xfrm>
            <a:off x="6668891" y="5073368"/>
            <a:ext cx="1171875" cy="1141720"/>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7AAB65-2F2D-4E5C-8320-E31FCB1BEF2B}"/>
              </a:ext>
            </a:extLst>
          </p:cNvPr>
          <p:cNvCxnSpPr>
            <a:cxnSpLocks/>
          </p:cNvCxnSpPr>
          <p:nvPr/>
        </p:nvCxnSpPr>
        <p:spPr>
          <a:xfrm>
            <a:off x="6283404" y="5073368"/>
            <a:ext cx="1171875" cy="1141720"/>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86BA66F-79A5-4B75-801B-DD7529437512}"/>
              </a:ext>
            </a:extLst>
          </p:cNvPr>
          <p:cNvCxnSpPr>
            <a:cxnSpLocks/>
          </p:cNvCxnSpPr>
          <p:nvPr/>
        </p:nvCxnSpPr>
        <p:spPr>
          <a:xfrm flipH="1">
            <a:off x="7494493" y="3735390"/>
            <a:ext cx="1170432" cy="114300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2E96291-3D8B-4D12-85E4-C1BC449648E4}"/>
              </a:ext>
            </a:extLst>
          </p:cNvPr>
          <p:cNvCxnSpPr>
            <a:cxnSpLocks/>
          </p:cNvCxnSpPr>
          <p:nvPr/>
        </p:nvCxnSpPr>
        <p:spPr>
          <a:xfrm flipH="1">
            <a:off x="7117971" y="3735390"/>
            <a:ext cx="1170432" cy="114300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886F4E9-1427-497C-8693-101F15FCC3CF}"/>
              </a:ext>
            </a:extLst>
          </p:cNvPr>
          <p:cNvCxnSpPr>
            <a:cxnSpLocks/>
          </p:cNvCxnSpPr>
          <p:nvPr/>
        </p:nvCxnSpPr>
        <p:spPr>
          <a:xfrm flipH="1">
            <a:off x="6732488" y="3735390"/>
            <a:ext cx="1170432" cy="114300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2" name="Audio 41">
            <a:hlinkClick r:id="" action="ppaction://media"/>
            <a:extLst>
              <a:ext uri="{FF2B5EF4-FFF2-40B4-BE49-F238E27FC236}">
                <a16:creationId xmlns:a16="http://schemas.microsoft.com/office/drawing/2014/main" id="{1F585CC3-FDAB-4A2E-9F30-84A97D5B05D7}"/>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4342981"/>
      </p:ext>
    </p:extLst>
  </p:cSld>
  <p:clrMapOvr>
    <a:masterClrMapping/>
  </p:clrMapOvr>
  <mc:AlternateContent xmlns:mc="http://schemas.openxmlformats.org/markup-compatibility/2006">
    <mc:Choice xmlns:p14="http://schemas.microsoft.com/office/powerpoint/2010/main" Requires="p14">
      <p:transition spd="slow" p14:dur="2000" advTm="142374"/>
    </mc:Choice>
    <mc:Fallback>
      <p:transition spd="slow" advTm="14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2"/>
                </p:tgtEl>
              </p:cMediaNode>
            </p:audio>
          </p:childTnLst>
        </p:cTn>
      </p:par>
    </p:tnLst>
    <p:bldLst>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3763-E3DF-49B7-825C-0496FD78B8E0}"/>
              </a:ext>
            </a:extLst>
          </p:cNvPr>
          <p:cNvSpPr>
            <a:spLocks noGrp="1"/>
          </p:cNvSpPr>
          <p:nvPr>
            <p:ph type="title"/>
          </p:nvPr>
        </p:nvSpPr>
        <p:spPr/>
        <p:txBody>
          <a:bodyPr/>
          <a:lstStyle/>
          <a:p>
            <a:r>
              <a:rPr lang="en-US" dirty="0"/>
              <a:t>Canonical basis vectors</a:t>
            </a:r>
          </a:p>
        </p:txBody>
      </p:sp>
      <p:sp>
        <p:nvSpPr>
          <p:cNvPr id="3" name="Content Placeholder 2">
            <a:extLst>
              <a:ext uri="{FF2B5EF4-FFF2-40B4-BE49-F238E27FC236}">
                <a16:creationId xmlns:a16="http://schemas.microsoft.com/office/drawing/2014/main" id="{A175E7D6-1AE7-470A-8583-3AB3963A924C}"/>
              </a:ext>
            </a:extLst>
          </p:cNvPr>
          <p:cNvSpPr>
            <a:spLocks noGrp="1"/>
          </p:cNvSpPr>
          <p:nvPr>
            <p:ph idx="1"/>
          </p:nvPr>
        </p:nvSpPr>
        <p:spPr/>
        <p:txBody>
          <a:bodyPr/>
          <a:lstStyle/>
          <a:p>
            <a:r>
              <a:rPr lang="en-US" dirty="0"/>
              <a:t>Any cross product with the zero vector is the zero vector:</a:t>
            </a:r>
          </a:p>
        </p:txBody>
      </p:sp>
      <p:sp>
        <p:nvSpPr>
          <p:cNvPr id="4" name="Footer Placeholder 3">
            <a:extLst>
              <a:ext uri="{FF2B5EF4-FFF2-40B4-BE49-F238E27FC236}">
                <a16:creationId xmlns:a16="http://schemas.microsoft.com/office/drawing/2014/main" id="{46C69868-F60F-432B-9475-F5E1B549B52E}"/>
              </a:ext>
            </a:extLst>
          </p:cNvPr>
          <p:cNvSpPr>
            <a:spLocks noGrp="1"/>
          </p:cNvSpPr>
          <p:nvPr>
            <p:ph type="ftr" sz="quarter" idx="11"/>
          </p:nvPr>
        </p:nvSpPr>
        <p:spPr/>
        <p:txBody>
          <a:bodyPr/>
          <a:lstStyle/>
          <a:p>
            <a:r>
              <a:rPr lang="en-US"/>
              <a:t>The cross product</a:t>
            </a:r>
            <a:endParaRPr lang="en-CA" dirty="0"/>
          </a:p>
        </p:txBody>
      </p:sp>
      <p:sp>
        <p:nvSpPr>
          <p:cNvPr id="5" name="Slide Number Placeholder 4">
            <a:extLst>
              <a:ext uri="{FF2B5EF4-FFF2-40B4-BE49-F238E27FC236}">
                <a16:creationId xmlns:a16="http://schemas.microsoft.com/office/drawing/2014/main" id="{EDB7B03E-BB55-465F-B15D-0637F7984BE6}"/>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6" name="Object 5">
            <a:extLst>
              <a:ext uri="{FF2B5EF4-FFF2-40B4-BE49-F238E27FC236}">
                <a16:creationId xmlns:a16="http://schemas.microsoft.com/office/drawing/2014/main" id="{F41DEA8B-4386-474C-A87C-35262686DB5E}"/>
              </a:ext>
            </a:extLst>
          </p:cNvPr>
          <p:cNvGraphicFramePr>
            <a:graphicFrameLocks noChangeAspect="1"/>
          </p:cNvGraphicFramePr>
          <p:nvPr>
            <p:extLst>
              <p:ext uri="{D42A27DB-BD31-4B8C-83A1-F6EECF244321}">
                <p14:modId xmlns:p14="http://schemas.microsoft.com/office/powerpoint/2010/main" val="3741626164"/>
              </p:ext>
            </p:extLst>
          </p:nvPr>
        </p:nvGraphicFramePr>
        <p:xfrm>
          <a:off x="4110038" y="2266950"/>
          <a:ext cx="1100137" cy="354013"/>
        </p:xfrm>
        <a:graphic>
          <a:graphicData uri="http://schemas.openxmlformats.org/presentationml/2006/ole">
            <mc:AlternateContent xmlns:mc="http://schemas.openxmlformats.org/markup-compatibility/2006">
              <mc:Choice xmlns:v="urn:schemas-microsoft-com:vml" Requires="v">
                <p:oleObj name="Equation" r:id="rId5" imgW="469800" imgH="152280" progId="Equation.DSMT4">
                  <p:embed/>
                </p:oleObj>
              </mc:Choice>
              <mc:Fallback>
                <p:oleObj name="Equation" r:id="rId5" imgW="469800" imgH="152280" progId="Equation.DSMT4">
                  <p:embed/>
                  <p:pic>
                    <p:nvPicPr>
                      <p:cNvPr id="6" name="Object 5">
                        <a:extLst>
                          <a:ext uri="{FF2B5EF4-FFF2-40B4-BE49-F238E27FC236}">
                            <a16:creationId xmlns:a16="http://schemas.microsoft.com/office/drawing/2014/main" id="{F41DEA8B-4386-474C-A87C-35262686DB5E}"/>
                          </a:ext>
                        </a:extLst>
                      </p:cNvPr>
                      <p:cNvPicPr/>
                      <p:nvPr/>
                    </p:nvPicPr>
                    <p:blipFill>
                      <a:blip r:embed="rId6"/>
                      <a:stretch>
                        <a:fillRect/>
                      </a:stretch>
                    </p:blipFill>
                    <p:spPr>
                      <a:xfrm>
                        <a:off x="4110038" y="2266950"/>
                        <a:ext cx="1100137" cy="354013"/>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C8B18CDB-976F-49B8-96B8-01836502A13E}"/>
              </a:ext>
            </a:extLst>
          </p:cNvPr>
          <p:cNvGraphicFramePr>
            <a:graphicFrameLocks noChangeAspect="1"/>
          </p:cNvGraphicFramePr>
          <p:nvPr>
            <p:extLst>
              <p:ext uri="{D42A27DB-BD31-4B8C-83A1-F6EECF244321}">
                <p14:modId xmlns:p14="http://schemas.microsoft.com/office/powerpoint/2010/main" val="3338999701"/>
              </p:ext>
            </p:extLst>
          </p:nvPr>
        </p:nvGraphicFramePr>
        <p:xfrm>
          <a:off x="4110038" y="2733675"/>
          <a:ext cx="1100137" cy="354013"/>
        </p:xfrm>
        <a:graphic>
          <a:graphicData uri="http://schemas.openxmlformats.org/presentationml/2006/ole">
            <mc:AlternateContent xmlns:mc="http://schemas.openxmlformats.org/markup-compatibility/2006">
              <mc:Choice xmlns:v="urn:schemas-microsoft-com:vml" Requires="v">
                <p:oleObj name="Equation" r:id="rId7" imgW="469800" imgH="152280" progId="Equation.DSMT4">
                  <p:embed/>
                </p:oleObj>
              </mc:Choice>
              <mc:Fallback>
                <p:oleObj name="Equation" r:id="rId7" imgW="469800" imgH="152280" progId="Equation.DSMT4">
                  <p:embed/>
                  <p:pic>
                    <p:nvPicPr>
                      <p:cNvPr id="6" name="Object 5">
                        <a:extLst>
                          <a:ext uri="{FF2B5EF4-FFF2-40B4-BE49-F238E27FC236}">
                            <a16:creationId xmlns:a16="http://schemas.microsoft.com/office/drawing/2014/main" id="{F41DEA8B-4386-474C-A87C-35262686DB5E}"/>
                          </a:ext>
                        </a:extLst>
                      </p:cNvPr>
                      <p:cNvPicPr/>
                      <p:nvPr/>
                    </p:nvPicPr>
                    <p:blipFill>
                      <a:blip r:embed="rId8"/>
                      <a:stretch>
                        <a:fillRect/>
                      </a:stretch>
                    </p:blipFill>
                    <p:spPr>
                      <a:xfrm>
                        <a:off x="4110038" y="2733675"/>
                        <a:ext cx="1100137" cy="354013"/>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6DD32DEB-9E77-437C-8B01-AB0AF4C9E8EC}"/>
              </a:ext>
            </a:extLst>
          </p:cNvPr>
          <p:cNvGraphicFramePr>
            <a:graphicFrameLocks noChangeAspect="1"/>
          </p:cNvGraphicFramePr>
          <p:nvPr>
            <p:extLst>
              <p:ext uri="{D42A27DB-BD31-4B8C-83A1-F6EECF244321}">
                <p14:modId xmlns:p14="http://schemas.microsoft.com/office/powerpoint/2010/main" val="3060115580"/>
              </p:ext>
            </p:extLst>
          </p:nvPr>
        </p:nvGraphicFramePr>
        <p:xfrm>
          <a:off x="3024001" y="3581211"/>
          <a:ext cx="3203575" cy="1524000"/>
        </p:xfrm>
        <a:graphic>
          <a:graphicData uri="http://schemas.openxmlformats.org/presentationml/2006/ole">
            <mc:AlternateContent xmlns:mc="http://schemas.openxmlformats.org/markup-compatibility/2006">
              <mc:Choice xmlns:v="urn:schemas-microsoft-com:vml" Requires="v">
                <p:oleObj name="Equation" r:id="rId9" imgW="1244520" imgH="596880" progId="Equation.DSMT4">
                  <p:embed/>
                </p:oleObj>
              </mc:Choice>
              <mc:Fallback>
                <p:oleObj name="Equation" r:id="rId9" imgW="1244520" imgH="596880" progId="Equation.DSMT4">
                  <p:embed/>
                  <p:pic>
                    <p:nvPicPr>
                      <p:cNvPr id="14" name="Object 13">
                        <a:extLst>
                          <a:ext uri="{FF2B5EF4-FFF2-40B4-BE49-F238E27FC236}">
                            <a16:creationId xmlns:a16="http://schemas.microsoft.com/office/drawing/2014/main" id="{53A6C91C-7420-476A-9513-4B4C6FC2E157}"/>
                          </a:ext>
                        </a:extLst>
                      </p:cNvPr>
                      <p:cNvPicPr/>
                      <p:nvPr/>
                    </p:nvPicPr>
                    <p:blipFill>
                      <a:blip r:embed="rId10"/>
                      <a:stretch>
                        <a:fillRect/>
                      </a:stretch>
                    </p:blipFill>
                    <p:spPr>
                      <a:xfrm>
                        <a:off x="3024001" y="3581211"/>
                        <a:ext cx="3203575" cy="1524000"/>
                      </a:xfrm>
                      <a:prstGeom prst="rect">
                        <a:avLst/>
                      </a:prstGeom>
                    </p:spPr>
                  </p:pic>
                </p:oleObj>
              </mc:Fallback>
            </mc:AlternateContent>
          </a:graphicData>
        </a:graphic>
      </p:graphicFrame>
      <p:cxnSp>
        <p:nvCxnSpPr>
          <p:cNvPr id="40" name="Straight Arrow Connector 39">
            <a:extLst>
              <a:ext uri="{FF2B5EF4-FFF2-40B4-BE49-F238E27FC236}">
                <a16:creationId xmlns:a16="http://schemas.microsoft.com/office/drawing/2014/main" id="{C2D6B24A-DD36-4137-ADA6-2205C0CDF3D9}"/>
              </a:ext>
            </a:extLst>
          </p:cNvPr>
          <p:cNvCxnSpPr>
            <a:cxnSpLocks/>
          </p:cNvCxnSpPr>
          <p:nvPr/>
        </p:nvCxnSpPr>
        <p:spPr>
          <a:xfrm>
            <a:off x="2856367" y="3578939"/>
            <a:ext cx="1805049"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6F45B9-10B7-4895-8A59-51B10D67F718}"/>
              </a:ext>
            </a:extLst>
          </p:cNvPr>
          <p:cNvCxnSpPr>
            <a:cxnSpLocks/>
          </p:cNvCxnSpPr>
          <p:nvPr/>
        </p:nvCxnSpPr>
        <p:spPr>
          <a:xfrm>
            <a:off x="3376903" y="3578939"/>
            <a:ext cx="1805049"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11FABA0-3944-42C1-B59D-1FFD41473C93}"/>
              </a:ext>
            </a:extLst>
          </p:cNvPr>
          <p:cNvCxnSpPr>
            <a:cxnSpLocks/>
          </p:cNvCxnSpPr>
          <p:nvPr/>
        </p:nvCxnSpPr>
        <p:spPr>
          <a:xfrm>
            <a:off x="3897439" y="3578939"/>
            <a:ext cx="1805049"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72A9FAD-7A56-4021-8B37-7E99DC0A82E4}"/>
              </a:ext>
            </a:extLst>
          </p:cNvPr>
          <p:cNvCxnSpPr>
            <a:cxnSpLocks/>
          </p:cNvCxnSpPr>
          <p:nvPr/>
        </p:nvCxnSpPr>
        <p:spPr>
          <a:xfrm flipH="1">
            <a:off x="4561591" y="3575084"/>
            <a:ext cx="1803567"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EF3A8E2-2F1D-4B16-A3CF-621BF181C578}"/>
              </a:ext>
            </a:extLst>
          </p:cNvPr>
          <p:cNvCxnSpPr>
            <a:cxnSpLocks/>
          </p:cNvCxnSpPr>
          <p:nvPr/>
        </p:nvCxnSpPr>
        <p:spPr>
          <a:xfrm flipH="1">
            <a:off x="4053358" y="3575084"/>
            <a:ext cx="1803567"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DB35B0F-5EEC-4057-BC69-C8EDCB74B38D}"/>
              </a:ext>
            </a:extLst>
          </p:cNvPr>
          <p:cNvCxnSpPr>
            <a:cxnSpLocks/>
          </p:cNvCxnSpPr>
          <p:nvPr/>
        </p:nvCxnSpPr>
        <p:spPr>
          <a:xfrm flipH="1">
            <a:off x="3438249" y="3575084"/>
            <a:ext cx="1803567"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087EA2D1-EB9B-48D2-9D47-B7A8BE10319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08501547"/>
      </p:ext>
    </p:extLst>
  </p:cSld>
  <p:clrMapOvr>
    <a:masterClrMapping/>
  </p:clrMapOvr>
  <mc:AlternateContent xmlns:mc="http://schemas.openxmlformats.org/markup-compatibility/2006">
    <mc:Choice xmlns:p14="http://schemas.microsoft.com/office/powerpoint/2010/main" Requires="p14">
      <p:transition spd="slow" p14:dur="2000" advTm="24953"/>
    </mc:Choice>
    <mc:Fallback>
      <p:transition spd="slow" advTm="2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Bilinear</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Recall for the real inner product, it is bilinear:</a:t>
            </a:r>
            <a:endParaRPr lang="en-US" dirty="0">
              <a:latin typeface="Symbol" panose="05050102010706020507" pitchFamily="18" charset="2"/>
            </a:endParaRPr>
          </a:p>
          <a:p>
            <a:pPr lvl="1"/>
            <a:endParaRPr lang="en-US" dirty="0"/>
          </a:p>
          <a:p>
            <a:pPr marL="0" indent="0">
              <a:buNone/>
            </a:pPr>
            <a:endParaRPr lang="en-US" dirty="0"/>
          </a:p>
          <a:p>
            <a:pPr marL="0" indent="0">
              <a:buNone/>
            </a:pPr>
            <a:r>
              <a:rPr lang="en-US" dirty="0"/>
              <a:t>Theorem</a:t>
            </a:r>
          </a:p>
          <a:p>
            <a:pPr marL="0" indent="0">
              <a:buNone/>
            </a:pPr>
            <a:r>
              <a:rPr lang="en-US" dirty="0"/>
              <a:t>	The cross product is bilinear:</a:t>
            </a:r>
          </a:p>
          <a:p>
            <a:pPr marL="457200" lvl="1" indent="0">
              <a:buNone/>
            </a:pPr>
            <a:endParaRPr lang="en-US" dirty="0"/>
          </a:p>
          <a:p>
            <a:pPr marL="0" indent="0">
              <a:buNone/>
            </a:pPr>
            <a:endParaRPr lang="en-US" dirty="0"/>
          </a:p>
          <a:p>
            <a:pPr marL="0" indent="0">
              <a:buNone/>
            </a:pPr>
            <a:endParaRPr lang="en-US" dirty="0"/>
          </a:p>
          <a:p>
            <a:pPr lvl="1"/>
            <a:r>
              <a:rPr lang="en-US" dirty="0"/>
              <a:t>The proof is left to the viewer…</a:t>
            </a:r>
          </a:p>
          <a:p>
            <a:pPr marL="0" indent="0">
              <a:buNone/>
            </a:pPr>
            <a:endParaRPr lang="en-US" dirty="0"/>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4" name="Object 13">
            <a:extLst>
              <a:ext uri="{FF2B5EF4-FFF2-40B4-BE49-F238E27FC236}">
                <a16:creationId xmlns:a16="http://schemas.microsoft.com/office/drawing/2014/main" id="{FA57B8A0-DE49-4BD4-A5EB-782A75A83059}"/>
              </a:ext>
            </a:extLst>
          </p:cNvPr>
          <p:cNvGraphicFramePr>
            <a:graphicFrameLocks noChangeAspect="1"/>
          </p:cNvGraphicFramePr>
          <p:nvPr>
            <p:extLst>
              <p:ext uri="{D42A27DB-BD31-4B8C-83A1-F6EECF244321}">
                <p14:modId xmlns:p14="http://schemas.microsoft.com/office/powerpoint/2010/main" val="3983677579"/>
              </p:ext>
            </p:extLst>
          </p:nvPr>
        </p:nvGraphicFramePr>
        <p:xfrm>
          <a:off x="3449638" y="2002930"/>
          <a:ext cx="1879600" cy="831850"/>
        </p:xfrm>
        <a:graphic>
          <a:graphicData uri="http://schemas.openxmlformats.org/presentationml/2006/ole">
            <mc:AlternateContent xmlns:mc="http://schemas.openxmlformats.org/markup-compatibility/2006">
              <mc:Choice xmlns:v="urn:schemas-microsoft-com:vml" Requires="v">
                <p:oleObj name="Equation" r:id="rId5" imgW="939600" imgH="419040" progId="Equation.DSMT4">
                  <p:embed/>
                </p:oleObj>
              </mc:Choice>
              <mc:Fallback>
                <p:oleObj name="Equation" r:id="rId5" imgW="939600" imgH="419040" progId="Equation.DSMT4">
                  <p:embed/>
                  <p:pic>
                    <p:nvPicPr>
                      <p:cNvPr id="27" name="Object 26">
                        <a:extLst>
                          <a:ext uri="{FF2B5EF4-FFF2-40B4-BE49-F238E27FC236}">
                            <a16:creationId xmlns:a16="http://schemas.microsoft.com/office/drawing/2014/main" id="{43BA0088-4F5B-4D81-BA5D-C37C232AC9B4}"/>
                          </a:ext>
                        </a:extLst>
                      </p:cNvPr>
                      <p:cNvPicPr/>
                      <p:nvPr/>
                    </p:nvPicPr>
                    <p:blipFill>
                      <a:blip r:embed="rId6"/>
                      <a:stretch>
                        <a:fillRect/>
                      </a:stretch>
                    </p:blipFill>
                    <p:spPr>
                      <a:xfrm>
                        <a:off x="3449638" y="2002930"/>
                        <a:ext cx="1879600" cy="8318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A030022E-52DC-40B7-9382-EA7E25021F00}"/>
              </a:ext>
            </a:extLst>
          </p:cNvPr>
          <p:cNvGraphicFramePr>
            <a:graphicFrameLocks noChangeAspect="1"/>
          </p:cNvGraphicFramePr>
          <p:nvPr>
            <p:extLst>
              <p:ext uri="{D42A27DB-BD31-4B8C-83A1-F6EECF244321}">
                <p14:modId xmlns:p14="http://schemas.microsoft.com/office/powerpoint/2010/main" val="3039426291"/>
              </p:ext>
            </p:extLst>
          </p:nvPr>
        </p:nvGraphicFramePr>
        <p:xfrm>
          <a:off x="3221038" y="3627913"/>
          <a:ext cx="2108200" cy="831850"/>
        </p:xfrm>
        <a:graphic>
          <a:graphicData uri="http://schemas.openxmlformats.org/presentationml/2006/ole">
            <mc:AlternateContent xmlns:mc="http://schemas.openxmlformats.org/markup-compatibility/2006">
              <mc:Choice xmlns:v="urn:schemas-microsoft-com:vml" Requires="v">
                <p:oleObj name="Equation" r:id="rId7" imgW="1054080" imgH="419040" progId="Equation.DSMT4">
                  <p:embed/>
                </p:oleObj>
              </mc:Choice>
              <mc:Fallback>
                <p:oleObj name="Equation" r:id="rId7" imgW="1054080" imgH="419040" progId="Equation.DSMT4">
                  <p:embed/>
                  <p:pic>
                    <p:nvPicPr>
                      <p:cNvPr id="14" name="Object 13">
                        <a:extLst>
                          <a:ext uri="{FF2B5EF4-FFF2-40B4-BE49-F238E27FC236}">
                            <a16:creationId xmlns:a16="http://schemas.microsoft.com/office/drawing/2014/main" id="{FA57B8A0-DE49-4BD4-A5EB-782A75A83059}"/>
                          </a:ext>
                        </a:extLst>
                      </p:cNvPr>
                      <p:cNvPicPr/>
                      <p:nvPr/>
                    </p:nvPicPr>
                    <p:blipFill>
                      <a:blip r:embed="rId8"/>
                      <a:stretch>
                        <a:fillRect/>
                      </a:stretch>
                    </p:blipFill>
                    <p:spPr>
                      <a:xfrm>
                        <a:off x="3221038" y="3627913"/>
                        <a:ext cx="2108200" cy="8318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D99088F-F56D-43F1-81A0-4C9736368A9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55434137"/>
      </p:ext>
    </p:extLst>
  </p:cSld>
  <p:clrMapOvr>
    <a:masterClrMapping/>
  </p:clrMapOvr>
  <mc:AlternateContent xmlns:mc="http://schemas.openxmlformats.org/markup-compatibility/2006">
    <mc:Choice xmlns:p14="http://schemas.microsoft.com/office/powerpoint/2010/main" Requires="p14">
      <p:transition spd="slow" p14:dur="2000" advTm="75128"/>
    </mc:Choice>
    <mc:Fallback>
      <p:transition spd="slow" advTm="7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Magnitude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Recall for the real inner product,</a:t>
            </a:r>
          </a:p>
          <a:p>
            <a:endParaRPr lang="en-US" dirty="0"/>
          </a:p>
          <a:p>
            <a:pPr marL="0" indent="0">
              <a:buNone/>
            </a:pPr>
            <a:r>
              <a:rPr lang="en-US" dirty="0"/>
              <a:t>      where </a:t>
            </a:r>
            <a:r>
              <a:rPr lang="en-US" i="1" dirty="0">
                <a:latin typeface="Symbol" panose="05050102010706020507" pitchFamily="18" charset="2"/>
              </a:rPr>
              <a:t>q </a:t>
            </a:r>
            <a:r>
              <a:rPr lang="en-US" dirty="0"/>
              <a:t> is the angle between </a:t>
            </a:r>
            <a:r>
              <a:rPr lang="en-US" b="1" dirty="0"/>
              <a:t>u</a:t>
            </a:r>
            <a:r>
              <a:rPr lang="en-US" dirty="0"/>
              <a:t> and </a:t>
            </a:r>
            <a:r>
              <a:rPr lang="en-US" b="1" dirty="0"/>
              <a:t>v</a:t>
            </a:r>
            <a:endParaRPr lang="en-US" dirty="0">
              <a:latin typeface="Symbol" panose="05050102010706020507" pitchFamily="18" charset="2"/>
            </a:endParaRPr>
          </a:p>
          <a:p>
            <a:pPr marL="0" indent="0">
              <a:buNone/>
            </a:pPr>
            <a:endParaRPr lang="en-US" dirty="0"/>
          </a:p>
          <a:p>
            <a:pPr marL="0" indent="0">
              <a:buNone/>
            </a:pPr>
            <a:r>
              <a:rPr lang="en-US" dirty="0"/>
              <a:t>Theorem</a:t>
            </a:r>
          </a:p>
          <a:p>
            <a:pPr marL="0" indent="0">
              <a:buNone/>
            </a:pPr>
            <a:r>
              <a:rPr lang="en-US" dirty="0"/>
              <a:t>	</a:t>
            </a:r>
          </a:p>
          <a:p>
            <a:pPr marL="0" indent="0">
              <a:buNone/>
            </a:pPr>
            <a:r>
              <a:rPr lang="en-US" dirty="0"/>
              <a:t>Proof:</a:t>
            </a:r>
          </a:p>
          <a:p>
            <a:pPr marL="0" indent="0">
              <a:buNone/>
            </a:pPr>
            <a:r>
              <a:rPr lang="en-US" dirty="0"/>
              <a:t>	The proof is in the course text,</a:t>
            </a:r>
            <a:br>
              <a:rPr lang="en-US" dirty="0"/>
            </a:br>
            <a:r>
              <a:rPr lang="en-US" dirty="0"/>
              <a:t>		but it is nothing more than an exercise in algebra…</a:t>
            </a: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14" name="Object 13">
            <a:extLst>
              <a:ext uri="{FF2B5EF4-FFF2-40B4-BE49-F238E27FC236}">
                <a16:creationId xmlns:a16="http://schemas.microsoft.com/office/drawing/2014/main" id="{FA57B8A0-DE49-4BD4-A5EB-782A75A83059}"/>
              </a:ext>
            </a:extLst>
          </p:cNvPr>
          <p:cNvGraphicFramePr>
            <a:graphicFrameLocks noChangeAspect="1"/>
          </p:cNvGraphicFramePr>
          <p:nvPr>
            <p:extLst>
              <p:ext uri="{D42A27DB-BD31-4B8C-83A1-F6EECF244321}">
                <p14:modId xmlns:p14="http://schemas.microsoft.com/office/powerpoint/2010/main" val="3279745124"/>
              </p:ext>
            </p:extLst>
          </p:nvPr>
        </p:nvGraphicFramePr>
        <p:xfrm>
          <a:off x="3177822" y="2000250"/>
          <a:ext cx="2590800" cy="477837"/>
        </p:xfrm>
        <a:graphic>
          <a:graphicData uri="http://schemas.openxmlformats.org/presentationml/2006/ole">
            <mc:AlternateContent xmlns:mc="http://schemas.openxmlformats.org/markup-compatibility/2006">
              <mc:Choice xmlns:v="urn:schemas-microsoft-com:vml" Requires="v">
                <p:oleObj name="Equation" r:id="rId5" imgW="1295280" imgH="241200" progId="Equation.DSMT4">
                  <p:embed/>
                </p:oleObj>
              </mc:Choice>
              <mc:Fallback>
                <p:oleObj name="Equation" r:id="rId5" imgW="1295280" imgH="241200" progId="Equation.DSMT4">
                  <p:embed/>
                  <p:pic>
                    <p:nvPicPr>
                      <p:cNvPr id="14" name="Object 13">
                        <a:extLst>
                          <a:ext uri="{FF2B5EF4-FFF2-40B4-BE49-F238E27FC236}">
                            <a16:creationId xmlns:a16="http://schemas.microsoft.com/office/drawing/2014/main" id="{FA57B8A0-DE49-4BD4-A5EB-782A75A83059}"/>
                          </a:ext>
                        </a:extLst>
                      </p:cNvPr>
                      <p:cNvPicPr/>
                      <p:nvPr/>
                    </p:nvPicPr>
                    <p:blipFill>
                      <a:blip r:embed="rId6"/>
                      <a:stretch>
                        <a:fillRect/>
                      </a:stretch>
                    </p:blipFill>
                    <p:spPr>
                      <a:xfrm>
                        <a:off x="3177822" y="2000250"/>
                        <a:ext cx="2590800" cy="4778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6C3238D-5B23-47F0-8D1C-239EFBCA3D08}"/>
              </a:ext>
            </a:extLst>
          </p:cNvPr>
          <p:cNvGraphicFramePr>
            <a:graphicFrameLocks noChangeAspect="1"/>
          </p:cNvGraphicFramePr>
          <p:nvPr>
            <p:extLst>
              <p:ext uri="{D42A27DB-BD31-4B8C-83A1-F6EECF244321}">
                <p14:modId xmlns:p14="http://schemas.microsoft.com/office/powerpoint/2010/main" val="1913404702"/>
              </p:ext>
            </p:extLst>
          </p:nvPr>
        </p:nvGraphicFramePr>
        <p:xfrm>
          <a:off x="1214686" y="3590800"/>
          <a:ext cx="2667000" cy="427037"/>
        </p:xfrm>
        <a:graphic>
          <a:graphicData uri="http://schemas.openxmlformats.org/presentationml/2006/ole">
            <mc:AlternateContent xmlns:mc="http://schemas.openxmlformats.org/markup-compatibility/2006">
              <mc:Choice xmlns:v="urn:schemas-microsoft-com:vml" Requires="v">
                <p:oleObj name="Equation" r:id="rId7" imgW="1333440" imgH="215640" progId="Equation.DSMT4">
                  <p:embed/>
                </p:oleObj>
              </mc:Choice>
              <mc:Fallback>
                <p:oleObj name="Equation" r:id="rId7" imgW="1333440" imgH="215640" progId="Equation.DSMT4">
                  <p:embed/>
                  <p:pic>
                    <p:nvPicPr>
                      <p:cNvPr id="14" name="Object 13">
                        <a:extLst>
                          <a:ext uri="{FF2B5EF4-FFF2-40B4-BE49-F238E27FC236}">
                            <a16:creationId xmlns:a16="http://schemas.microsoft.com/office/drawing/2014/main" id="{FA57B8A0-DE49-4BD4-A5EB-782A75A83059}"/>
                          </a:ext>
                        </a:extLst>
                      </p:cNvPr>
                      <p:cNvPicPr/>
                      <p:nvPr/>
                    </p:nvPicPr>
                    <p:blipFill>
                      <a:blip r:embed="rId8"/>
                      <a:stretch>
                        <a:fillRect/>
                      </a:stretch>
                    </p:blipFill>
                    <p:spPr>
                      <a:xfrm>
                        <a:off x="1214686" y="3590800"/>
                        <a:ext cx="2667000" cy="42703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DDC55FE-7D9D-40B0-BFC0-F32739BEB10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35942633"/>
      </p:ext>
    </p:extLst>
  </p:cSld>
  <p:clrMapOvr>
    <a:masterClrMapping/>
  </p:clrMapOvr>
  <mc:AlternateContent xmlns:mc="http://schemas.openxmlformats.org/markup-compatibility/2006">
    <mc:Choice xmlns:p14="http://schemas.microsoft.com/office/powerpoint/2010/main" Requires="p14">
      <p:transition spd="slow" p14:dur="2000" advTm="52000"/>
    </mc:Choice>
    <mc:Fallback>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Non-associative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Recall that field addition, field multiplication and vector addition are all associative:</a:t>
            </a:r>
          </a:p>
          <a:p>
            <a:pPr marL="0" indent="0" algn="ctr">
              <a:buNone/>
            </a:pPr>
            <a:r>
              <a:rPr lang="en-US" sz="1800" i="1" dirty="0">
                <a:latin typeface="Symbol" panose="05050102010706020507" pitchFamily="18" charset="2"/>
              </a:rPr>
              <a:t>a</a:t>
            </a:r>
            <a:r>
              <a:rPr lang="en-US" sz="1800" dirty="0">
                <a:latin typeface="Symbol" panose="05050102010706020507" pitchFamily="18" charset="2"/>
              </a:rPr>
              <a:t> +</a:t>
            </a:r>
            <a:r>
              <a:rPr lang="en-US" sz="1800" i="1"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b</a:t>
            </a:r>
            <a:r>
              <a:rPr lang="en-US" sz="1800" dirty="0">
                <a:latin typeface="Symbol" panose="05050102010706020507" pitchFamily="18" charset="2"/>
              </a:rPr>
              <a:t> +</a:t>
            </a:r>
            <a:r>
              <a:rPr lang="en-US" sz="1800" i="1" dirty="0">
                <a:latin typeface="Symbol" panose="05050102010706020507" pitchFamily="18" charset="2"/>
              </a:rPr>
              <a:t> g </a:t>
            </a:r>
            <a:r>
              <a:rPr lang="en-US" sz="1800" dirty="0">
                <a:latin typeface="Times New Roman" panose="02020603050405020304" pitchFamily="18" charset="0"/>
              </a:rPr>
              <a:t>)</a:t>
            </a:r>
            <a:r>
              <a:rPr lang="en-US" sz="1800" dirty="0">
                <a:latin typeface="Symbol" panose="05050102010706020507" pitchFamily="18" charset="2"/>
              </a:rPr>
              <a:t> = </a:t>
            </a:r>
            <a:r>
              <a:rPr lang="en-US" sz="1800" dirty="0">
                <a:latin typeface="Times New Roman" panose="02020603050405020304" pitchFamily="18" charset="0"/>
              </a:rPr>
              <a:t>(</a:t>
            </a:r>
            <a:r>
              <a:rPr lang="en-US" sz="1800" i="1" dirty="0">
                <a:latin typeface="Symbol" panose="05050102010706020507" pitchFamily="18" charset="2"/>
              </a:rPr>
              <a:t>a</a:t>
            </a:r>
            <a:r>
              <a:rPr lang="en-US" sz="1800" dirty="0">
                <a:latin typeface="Symbol" panose="05050102010706020507" pitchFamily="18" charset="2"/>
              </a:rPr>
              <a:t> +</a:t>
            </a:r>
            <a:r>
              <a:rPr lang="en-US" sz="1800" i="1" dirty="0">
                <a:latin typeface="Symbol" panose="05050102010706020507" pitchFamily="18" charset="2"/>
              </a:rPr>
              <a:t> b</a:t>
            </a:r>
            <a:r>
              <a:rPr lang="en-US" sz="1800" dirty="0">
                <a:latin typeface="Times New Roman" panose="02020603050405020304" pitchFamily="18" charset="0"/>
              </a:rPr>
              <a:t> )</a:t>
            </a:r>
            <a:r>
              <a:rPr lang="en-US" sz="1800" dirty="0">
                <a:latin typeface="Symbol" panose="05050102010706020507" pitchFamily="18" charset="2"/>
              </a:rPr>
              <a:t> +</a:t>
            </a:r>
            <a:r>
              <a:rPr lang="en-US" sz="1800" i="1" dirty="0">
                <a:latin typeface="Symbol" panose="05050102010706020507" pitchFamily="18" charset="2"/>
              </a:rPr>
              <a:t> g     a</a:t>
            </a:r>
            <a:r>
              <a:rPr lang="en-US" sz="1800" dirty="0">
                <a:latin typeface="Times New Roman" panose="02020603050405020304" pitchFamily="18" charset="0"/>
              </a:rPr>
              <a:t>(</a:t>
            </a:r>
            <a:r>
              <a:rPr lang="en-US" sz="1800" i="1" dirty="0" err="1">
                <a:latin typeface="Symbol" panose="05050102010706020507" pitchFamily="18" charset="2"/>
              </a:rPr>
              <a:t>bg</a:t>
            </a:r>
            <a:r>
              <a:rPr lang="en-US" sz="1800" dirty="0">
                <a:latin typeface="Times New Roman" panose="02020603050405020304" pitchFamily="18" charset="0"/>
              </a:rPr>
              <a:t> )</a:t>
            </a:r>
            <a:r>
              <a:rPr lang="en-US" sz="1800" i="1" dirty="0">
                <a:latin typeface="Symbol" panose="05050102010706020507" pitchFamily="18" charset="2"/>
              </a:rPr>
              <a:t> = </a:t>
            </a:r>
            <a:r>
              <a:rPr lang="en-US" sz="1800" dirty="0">
                <a:latin typeface="Times New Roman" panose="02020603050405020304" pitchFamily="18" charset="0"/>
              </a:rPr>
              <a:t>(</a:t>
            </a:r>
            <a:r>
              <a:rPr lang="en-US" sz="1800" i="1" dirty="0">
                <a:latin typeface="Symbol" panose="05050102010706020507" pitchFamily="18" charset="2"/>
              </a:rPr>
              <a:t>ab</a:t>
            </a:r>
            <a:r>
              <a:rPr lang="en-US" sz="1800" dirty="0">
                <a:latin typeface="Times New Roman" panose="02020603050405020304" pitchFamily="18" charset="0"/>
              </a:rPr>
              <a:t>)</a:t>
            </a:r>
            <a:r>
              <a:rPr lang="en-US" sz="1800" i="1" dirty="0">
                <a:latin typeface="Symbol" panose="05050102010706020507" pitchFamily="18" charset="2"/>
              </a:rPr>
              <a:t>g     </a:t>
            </a:r>
            <a:r>
              <a:rPr lang="en-US" sz="1800" b="1" dirty="0"/>
              <a:t>u</a:t>
            </a:r>
            <a:r>
              <a:rPr lang="en-US" sz="1800" b="1" dirty="0">
                <a:latin typeface="Times New Roman" panose="02020603050405020304" pitchFamily="18" charset="0"/>
              </a:rPr>
              <a:t> </a:t>
            </a:r>
            <a:r>
              <a:rPr lang="en-US" sz="1800" dirty="0">
                <a:latin typeface="Times New Roman" panose="02020603050405020304" pitchFamily="18" charset="0"/>
              </a:rPr>
              <a:t>+ (</a:t>
            </a:r>
            <a:r>
              <a:rPr lang="en-US" sz="1800" b="1" dirty="0">
                <a:latin typeface="Times New Roman" panose="02020603050405020304" pitchFamily="18" charset="0"/>
              </a:rPr>
              <a:t>v</a:t>
            </a:r>
            <a:r>
              <a:rPr lang="en-US" sz="1800" dirty="0">
                <a:latin typeface="Times New Roman" panose="02020603050405020304" pitchFamily="18" charset="0"/>
              </a:rPr>
              <a:t> + </a:t>
            </a:r>
            <a:r>
              <a:rPr lang="en-US" sz="1800" b="1" dirty="0">
                <a:latin typeface="Times New Roman" panose="02020603050405020304" pitchFamily="18" charset="0"/>
              </a:rPr>
              <a:t>w</a:t>
            </a:r>
            <a:r>
              <a:rPr lang="en-US" sz="1800" dirty="0">
                <a:latin typeface="Times New Roman" panose="02020603050405020304" pitchFamily="18" charset="0"/>
              </a:rPr>
              <a:t>) = (</a:t>
            </a:r>
            <a:r>
              <a:rPr lang="en-US" sz="1800" b="1" dirty="0"/>
              <a:t>u</a:t>
            </a:r>
            <a:r>
              <a:rPr lang="en-US" sz="1800" b="1" dirty="0">
                <a:latin typeface="Times New Roman" panose="02020603050405020304" pitchFamily="18" charset="0"/>
              </a:rPr>
              <a:t> </a:t>
            </a:r>
            <a:r>
              <a:rPr lang="en-US" sz="1800" dirty="0">
                <a:latin typeface="Times New Roman" panose="02020603050405020304" pitchFamily="18" charset="0"/>
              </a:rPr>
              <a:t>+ </a:t>
            </a:r>
            <a:r>
              <a:rPr lang="en-US" sz="1800" b="1" dirty="0">
                <a:latin typeface="Times New Roman" panose="02020603050405020304" pitchFamily="18" charset="0"/>
              </a:rPr>
              <a:t>v</a:t>
            </a:r>
            <a:r>
              <a:rPr lang="en-US" sz="1800" dirty="0">
                <a:latin typeface="Times New Roman" panose="02020603050405020304" pitchFamily="18" charset="0"/>
              </a:rPr>
              <a:t>) + </a:t>
            </a:r>
            <a:r>
              <a:rPr lang="en-US" sz="1800" b="1" dirty="0">
                <a:latin typeface="Times New Roman" panose="02020603050405020304" pitchFamily="18" charset="0"/>
              </a:rPr>
              <a:t>w </a:t>
            </a:r>
            <a:r>
              <a:rPr lang="en-US" sz="1800" dirty="0"/>
              <a:t> </a:t>
            </a:r>
            <a:endParaRPr lang="en-US" sz="1800" i="1" dirty="0">
              <a:latin typeface="Symbol" panose="05050102010706020507" pitchFamily="18" charset="2"/>
            </a:endParaRPr>
          </a:p>
          <a:p>
            <a:r>
              <a:rPr lang="en-US" dirty="0"/>
              <a:t>Recall also that field subtraction, field division and vector subtraction are all not associative:</a:t>
            </a:r>
          </a:p>
          <a:p>
            <a:pPr marL="0" indent="0" algn="ctr">
              <a:buNone/>
            </a:pPr>
            <a:r>
              <a:rPr lang="en-US" sz="1800" i="1" dirty="0">
                <a:latin typeface="Symbol" panose="05050102010706020507" pitchFamily="18" charset="2"/>
              </a:rPr>
              <a:t>a</a:t>
            </a:r>
            <a:r>
              <a:rPr lang="en-US" sz="1800"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b</a:t>
            </a:r>
            <a:r>
              <a:rPr lang="en-US" sz="1800"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 g </a:t>
            </a:r>
            <a:r>
              <a:rPr lang="en-US" sz="1800" dirty="0">
                <a:latin typeface="Times New Roman" panose="02020603050405020304" pitchFamily="18" charset="0"/>
              </a:rPr>
              <a:t>)</a:t>
            </a:r>
            <a:r>
              <a:rPr lang="en-US" sz="1800" dirty="0">
                <a:latin typeface="Symbol" panose="05050102010706020507" pitchFamily="18" charset="2"/>
              </a:rPr>
              <a:t> </a:t>
            </a:r>
            <a:r>
              <a:rPr lang="en-US" sz="1800" dirty="0">
                <a:latin typeface="Times New Roman" panose="02020603050405020304" pitchFamily="18" charset="0"/>
              </a:rPr>
              <a:t>≠</a:t>
            </a:r>
            <a:r>
              <a:rPr lang="en-US" sz="1800"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a</a:t>
            </a:r>
            <a:r>
              <a:rPr lang="en-US" sz="1800"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 b</a:t>
            </a:r>
            <a:r>
              <a:rPr lang="en-US" sz="1800" dirty="0">
                <a:latin typeface="Times New Roman" panose="02020603050405020304" pitchFamily="18" charset="0"/>
              </a:rPr>
              <a:t> )</a:t>
            </a:r>
            <a:r>
              <a:rPr lang="en-US" sz="1800"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 g     a </a:t>
            </a:r>
            <a:r>
              <a:rPr lang="en-US" sz="1800" dirty="0">
                <a:latin typeface="Times New Roman" panose="02020603050405020304" pitchFamily="18" charset="0"/>
              </a:rPr>
              <a:t>÷ (</a:t>
            </a:r>
            <a:r>
              <a:rPr lang="en-US" sz="1800" i="1" dirty="0">
                <a:latin typeface="Symbol" panose="05050102010706020507" pitchFamily="18" charset="2"/>
              </a:rPr>
              <a:t>b </a:t>
            </a:r>
            <a:r>
              <a:rPr lang="en-US" sz="1800" dirty="0">
                <a:latin typeface="Times New Roman" panose="02020603050405020304" pitchFamily="18" charset="0"/>
              </a:rPr>
              <a:t>÷ </a:t>
            </a:r>
            <a:r>
              <a:rPr lang="en-US" sz="1800" i="1" dirty="0">
                <a:latin typeface="Symbol" panose="05050102010706020507" pitchFamily="18" charset="2"/>
              </a:rPr>
              <a:t>g</a:t>
            </a:r>
            <a:r>
              <a:rPr lang="en-US" sz="1800" dirty="0">
                <a:latin typeface="Times New Roman" panose="02020603050405020304" pitchFamily="18" charset="0"/>
              </a:rPr>
              <a:t> )</a:t>
            </a:r>
            <a:r>
              <a:rPr lang="en-US" sz="1800" i="1"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 </a:t>
            </a:r>
            <a:r>
              <a:rPr lang="en-US" sz="1800" dirty="0">
                <a:latin typeface="Times New Roman" panose="02020603050405020304" pitchFamily="18" charset="0"/>
              </a:rPr>
              <a:t>(</a:t>
            </a:r>
            <a:r>
              <a:rPr lang="en-US" sz="1800" i="1" dirty="0">
                <a:latin typeface="Symbol" panose="05050102010706020507" pitchFamily="18" charset="2"/>
              </a:rPr>
              <a:t>a </a:t>
            </a:r>
            <a:r>
              <a:rPr lang="en-US" sz="1800" dirty="0">
                <a:latin typeface="Times New Roman" panose="02020603050405020304" pitchFamily="18" charset="0"/>
              </a:rPr>
              <a:t>÷ </a:t>
            </a:r>
            <a:r>
              <a:rPr lang="en-US" sz="1800" i="1" dirty="0">
                <a:latin typeface="Symbol" panose="05050102010706020507" pitchFamily="18" charset="2"/>
              </a:rPr>
              <a:t>b</a:t>
            </a:r>
            <a:r>
              <a:rPr lang="en-US" sz="1800" dirty="0">
                <a:latin typeface="Times New Roman" panose="02020603050405020304" pitchFamily="18" charset="0"/>
              </a:rPr>
              <a:t>)</a:t>
            </a:r>
            <a:r>
              <a:rPr lang="en-US" sz="1800" i="1" dirty="0">
                <a:latin typeface="Symbol" panose="05050102010706020507" pitchFamily="18" charset="2"/>
              </a:rPr>
              <a:t> </a:t>
            </a:r>
            <a:r>
              <a:rPr lang="en-US" sz="1800" dirty="0">
                <a:latin typeface="Times New Roman" panose="02020603050405020304" pitchFamily="18" charset="0"/>
              </a:rPr>
              <a:t>÷ </a:t>
            </a:r>
            <a:r>
              <a:rPr lang="en-US" sz="1800" i="1" dirty="0">
                <a:latin typeface="Symbol" panose="05050102010706020507" pitchFamily="18" charset="2"/>
              </a:rPr>
              <a:t>g     </a:t>
            </a:r>
            <a:r>
              <a:rPr lang="en-US" sz="1800" b="1" dirty="0"/>
              <a:t>u</a:t>
            </a:r>
            <a:r>
              <a:rPr lang="en-US" sz="1800" b="1" dirty="0">
                <a:latin typeface="Times New Roman" panose="02020603050405020304" pitchFamily="18" charset="0"/>
              </a:rPr>
              <a:t> </a:t>
            </a:r>
            <a:r>
              <a:rPr lang="en-US" sz="1800" dirty="0">
                <a:latin typeface="Times New Roman" panose="02020603050405020304" pitchFamily="18" charset="0"/>
              </a:rPr>
              <a:t>– (</a:t>
            </a:r>
            <a:r>
              <a:rPr lang="en-US" sz="1800" b="1" dirty="0">
                <a:latin typeface="Times New Roman" panose="02020603050405020304" pitchFamily="18" charset="0"/>
              </a:rPr>
              <a:t>v</a:t>
            </a:r>
            <a:r>
              <a:rPr lang="en-US" sz="1800" dirty="0">
                <a:latin typeface="Times New Roman" panose="02020603050405020304" pitchFamily="18" charset="0"/>
              </a:rPr>
              <a:t> – </a:t>
            </a:r>
            <a:r>
              <a:rPr lang="en-US" sz="1800" b="1" dirty="0">
                <a:latin typeface="Times New Roman" panose="02020603050405020304" pitchFamily="18" charset="0"/>
              </a:rPr>
              <a:t>w</a:t>
            </a:r>
            <a:r>
              <a:rPr lang="en-US" sz="1800" dirty="0">
                <a:latin typeface="Times New Roman" panose="02020603050405020304" pitchFamily="18" charset="0"/>
              </a:rPr>
              <a:t>) ≠ (</a:t>
            </a:r>
            <a:r>
              <a:rPr lang="en-US" sz="1800" b="1" dirty="0"/>
              <a:t>u</a:t>
            </a:r>
            <a:r>
              <a:rPr lang="en-US" sz="1800" b="1" dirty="0">
                <a:latin typeface="Times New Roman" panose="02020603050405020304" pitchFamily="18" charset="0"/>
              </a:rPr>
              <a:t> </a:t>
            </a:r>
            <a:r>
              <a:rPr lang="en-US" sz="1800" dirty="0">
                <a:latin typeface="Times New Roman" panose="02020603050405020304" pitchFamily="18" charset="0"/>
              </a:rPr>
              <a:t>– </a:t>
            </a:r>
            <a:r>
              <a:rPr lang="en-US" sz="1800" b="1" dirty="0">
                <a:latin typeface="Times New Roman" panose="02020603050405020304" pitchFamily="18" charset="0"/>
              </a:rPr>
              <a:t>v</a:t>
            </a:r>
            <a:r>
              <a:rPr lang="en-US" sz="1800" dirty="0">
                <a:latin typeface="Times New Roman" panose="02020603050405020304" pitchFamily="18" charset="0"/>
              </a:rPr>
              <a:t>) – </a:t>
            </a:r>
            <a:r>
              <a:rPr lang="en-US" sz="1800" b="1" dirty="0">
                <a:latin typeface="Times New Roman" panose="02020603050405020304" pitchFamily="18" charset="0"/>
              </a:rPr>
              <a:t>w </a:t>
            </a:r>
            <a:r>
              <a:rPr lang="en-US" sz="1800" dirty="0"/>
              <a:t> </a:t>
            </a:r>
            <a:endParaRPr lang="en-US" sz="1800" i="1" dirty="0">
              <a:latin typeface="Symbol" panose="05050102010706020507" pitchFamily="18" charset="2"/>
            </a:endParaRPr>
          </a:p>
          <a:p>
            <a:pPr marL="0" indent="0">
              <a:buNone/>
            </a:pPr>
            <a:r>
              <a:rPr lang="en-US" dirty="0"/>
              <a:t>Theorem</a:t>
            </a:r>
          </a:p>
          <a:p>
            <a:pPr marL="0" indent="0">
              <a:buNone/>
            </a:pPr>
            <a:r>
              <a:rPr lang="en-US" dirty="0"/>
              <a:t>	The cross product is not associative.	</a:t>
            </a:r>
          </a:p>
          <a:p>
            <a:pPr marL="0" indent="0">
              <a:buNone/>
            </a:pPr>
            <a:r>
              <a:rPr lang="en-US" dirty="0"/>
              <a:t>Proof:</a:t>
            </a:r>
          </a:p>
          <a:p>
            <a:pPr marL="0" indent="0">
              <a:buNone/>
            </a:pPr>
            <a:endParaRPr lang="en-US" dirty="0"/>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9" name="Object 8">
            <a:extLst>
              <a:ext uri="{FF2B5EF4-FFF2-40B4-BE49-F238E27FC236}">
                <a16:creationId xmlns:a16="http://schemas.microsoft.com/office/drawing/2014/main" id="{6778C020-7870-440E-9D4D-CDC435CF01CD}"/>
              </a:ext>
            </a:extLst>
          </p:cNvPr>
          <p:cNvGraphicFramePr>
            <a:graphicFrameLocks noChangeAspect="1"/>
          </p:cNvGraphicFramePr>
          <p:nvPr>
            <p:extLst>
              <p:ext uri="{D42A27DB-BD31-4B8C-83A1-F6EECF244321}">
                <p14:modId xmlns:p14="http://schemas.microsoft.com/office/powerpoint/2010/main" val="2042416112"/>
              </p:ext>
            </p:extLst>
          </p:nvPr>
        </p:nvGraphicFramePr>
        <p:xfrm>
          <a:off x="2188369" y="4975658"/>
          <a:ext cx="2270125" cy="564284"/>
        </p:xfrm>
        <a:graphic>
          <a:graphicData uri="http://schemas.openxmlformats.org/presentationml/2006/ole">
            <mc:AlternateContent xmlns:mc="http://schemas.openxmlformats.org/markup-compatibility/2006">
              <mc:Choice xmlns:v="urn:schemas-microsoft-com:vml" Requires="v">
                <p:oleObj name="Equation" r:id="rId5" imgW="1066680" imgH="266400" progId="Equation.DSMT4">
                  <p:embed/>
                </p:oleObj>
              </mc:Choice>
              <mc:Fallback>
                <p:oleObj name="Equation" r:id="rId5" imgW="1066680" imgH="266400" progId="Equation.DSMT4">
                  <p:embed/>
                  <p:pic>
                    <p:nvPicPr>
                      <p:cNvPr id="6" name="Object 5">
                        <a:extLst>
                          <a:ext uri="{FF2B5EF4-FFF2-40B4-BE49-F238E27FC236}">
                            <a16:creationId xmlns:a16="http://schemas.microsoft.com/office/drawing/2014/main" id="{F41DEA8B-4386-474C-A87C-35262686DB5E}"/>
                          </a:ext>
                        </a:extLst>
                      </p:cNvPr>
                      <p:cNvPicPr/>
                      <p:nvPr/>
                    </p:nvPicPr>
                    <p:blipFill>
                      <a:blip r:embed="rId6"/>
                      <a:stretch>
                        <a:fillRect/>
                      </a:stretch>
                    </p:blipFill>
                    <p:spPr>
                      <a:xfrm>
                        <a:off x="2188369" y="4975658"/>
                        <a:ext cx="2270125" cy="56428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8EDADBF-F53C-4364-BBE4-41E8B323F4E6}"/>
              </a:ext>
            </a:extLst>
          </p:cNvPr>
          <p:cNvGraphicFramePr>
            <a:graphicFrameLocks noChangeAspect="1"/>
          </p:cNvGraphicFramePr>
          <p:nvPr>
            <p:extLst>
              <p:ext uri="{D42A27DB-BD31-4B8C-83A1-F6EECF244321}">
                <p14:modId xmlns:p14="http://schemas.microsoft.com/office/powerpoint/2010/main" val="3521420875"/>
              </p:ext>
            </p:extLst>
          </p:nvPr>
        </p:nvGraphicFramePr>
        <p:xfrm>
          <a:off x="2254250" y="5572125"/>
          <a:ext cx="2135188" cy="565150"/>
        </p:xfrm>
        <a:graphic>
          <a:graphicData uri="http://schemas.openxmlformats.org/presentationml/2006/ole">
            <mc:AlternateContent xmlns:mc="http://schemas.openxmlformats.org/markup-compatibility/2006">
              <mc:Choice xmlns:v="urn:schemas-microsoft-com:vml" Requires="v">
                <p:oleObj name="Equation" r:id="rId7" imgW="1002960" imgH="266400" progId="Equation.DSMT4">
                  <p:embed/>
                </p:oleObj>
              </mc:Choice>
              <mc:Fallback>
                <p:oleObj name="Equation" r:id="rId7" imgW="1002960" imgH="266400" progId="Equation.DSMT4">
                  <p:embed/>
                  <p:pic>
                    <p:nvPicPr>
                      <p:cNvPr id="9" name="Object 8">
                        <a:extLst>
                          <a:ext uri="{FF2B5EF4-FFF2-40B4-BE49-F238E27FC236}">
                            <a16:creationId xmlns:a16="http://schemas.microsoft.com/office/drawing/2014/main" id="{6778C020-7870-440E-9D4D-CDC435CF01CD}"/>
                          </a:ext>
                        </a:extLst>
                      </p:cNvPr>
                      <p:cNvPicPr/>
                      <p:nvPr/>
                    </p:nvPicPr>
                    <p:blipFill>
                      <a:blip r:embed="rId8"/>
                      <a:stretch>
                        <a:fillRect/>
                      </a:stretch>
                    </p:blipFill>
                    <p:spPr>
                      <a:xfrm>
                        <a:off x="2254250" y="5572125"/>
                        <a:ext cx="2135188" cy="56515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6BFB0A06-F1F9-4AE3-9E2D-F99B04D9705D}"/>
              </a:ext>
            </a:extLst>
          </p:cNvPr>
          <p:cNvSpPr txBox="1"/>
          <p:nvPr/>
        </p:nvSpPr>
        <p:spPr>
          <a:xfrm>
            <a:off x="5305705" y="5695890"/>
            <a:ext cx="676788" cy="400110"/>
          </a:xfrm>
          <a:prstGeom prst="rect">
            <a:avLst/>
          </a:prstGeom>
          <a:noFill/>
        </p:spPr>
        <p:txBody>
          <a:bodyPr wrap="none" rtlCol="0">
            <a:spAutoFit/>
          </a:bodyPr>
          <a:lstStyle/>
          <a:p>
            <a:r>
              <a:rPr lang="en-US" sz="2000" dirty="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5" name="Audio 4">
            <a:hlinkClick r:id="" action="ppaction://media"/>
            <a:extLst>
              <a:ext uri="{FF2B5EF4-FFF2-40B4-BE49-F238E27FC236}">
                <a16:creationId xmlns:a16="http://schemas.microsoft.com/office/drawing/2014/main" id="{60ABEB2A-E021-4B9D-86E0-D95DE2C480A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2889967"/>
      </p:ext>
    </p:extLst>
  </p:cSld>
  <p:clrMapOvr>
    <a:masterClrMapping/>
  </p:clrMapOvr>
  <mc:AlternateContent xmlns:mc="http://schemas.openxmlformats.org/markup-compatibility/2006">
    <mc:Choice xmlns:p14="http://schemas.microsoft.com/office/powerpoint/2010/main" Requires="p14">
      <p:transition spd="slow" p14:dur="2000" advTm="145741"/>
    </mc:Choice>
    <mc:Fallback>
      <p:transition spd="slow" advTm="14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31ED-96ED-4D59-86E9-DADF8E3BA5FA}"/>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00E1A30A-D9B3-4E6C-8083-04BAA8FFFEEE}"/>
              </a:ext>
            </a:extLst>
          </p:cNvPr>
          <p:cNvSpPr>
            <a:spLocks noGrp="1"/>
          </p:cNvSpPr>
          <p:nvPr>
            <p:ph idx="1"/>
          </p:nvPr>
        </p:nvSpPr>
        <p:spPr/>
        <p:txBody>
          <a:bodyPr/>
          <a:lstStyle/>
          <a:p>
            <a:r>
              <a:rPr lang="en-US" dirty="0"/>
              <a:t>As the angle between </a:t>
            </a:r>
            <a:r>
              <a:rPr lang="en-US" b="1" dirty="0"/>
              <a:t>u</a:t>
            </a:r>
            <a:r>
              <a:rPr lang="en-US" dirty="0"/>
              <a:t> and </a:t>
            </a:r>
            <a:r>
              <a:rPr lang="en-US" b="1" dirty="0"/>
              <a:t>v</a:t>
            </a:r>
            <a:r>
              <a:rPr lang="en-US" dirty="0"/>
              <a:t> decreases,</a:t>
            </a:r>
            <a:br>
              <a:rPr lang="en-US" dirty="0"/>
            </a:br>
            <a:r>
              <a:rPr lang="en-US" dirty="0"/>
              <a:t>	the magnitude of the cross product decreases</a:t>
            </a:r>
          </a:p>
          <a:p>
            <a:r>
              <a:rPr lang="en-US" dirty="0"/>
              <a:t>The cross product </a:t>
            </a:r>
            <a:r>
              <a:rPr lang="en-US" b="1" dirty="0"/>
              <a:t>u </a:t>
            </a:r>
            <a:r>
              <a:rPr lang="en-US" dirty="0"/>
              <a:t>×</a:t>
            </a:r>
            <a:r>
              <a:rPr lang="en-US" b="1" dirty="0"/>
              <a:t> v</a:t>
            </a:r>
            <a:r>
              <a:rPr lang="en-US" dirty="0"/>
              <a:t> is the zero vector if and only if </a:t>
            </a:r>
            <a:r>
              <a:rPr lang="en-US" b="1" dirty="0"/>
              <a:t>u</a:t>
            </a:r>
            <a:r>
              <a:rPr lang="en-US" dirty="0"/>
              <a:t> and </a:t>
            </a:r>
            <a:r>
              <a:rPr lang="en-US" b="1" dirty="0"/>
              <a:t>v</a:t>
            </a:r>
            <a:r>
              <a:rPr lang="en-US" dirty="0"/>
              <a:t> are scalar multiples of each other</a:t>
            </a:r>
          </a:p>
          <a:p>
            <a:r>
              <a:rPr lang="en-US" dirty="0"/>
              <a:t>If </a:t>
            </a:r>
            <a:r>
              <a:rPr lang="en-US" b="1" dirty="0"/>
              <a:t>u</a:t>
            </a:r>
            <a:r>
              <a:rPr lang="en-US" dirty="0"/>
              <a:t> and </a:t>
            </a:r>
            <a:r>
              <a:rPr lang="en-US" b="1" dirty="0"/>
              <a:t>v</a:t>
            </a:r>
            <a:r>
              <a:rPr lang="en-US" dirty="0"/>
              <a:t> are already orthonormal,</a:t>
            </a:r>
            <a:br>
              <a:rPr lang="en-US" dirty="0"/>
            </a:br>
            <a:r>
              <a:rPr lang="en-US" dirty="0"/>
              <a:t>	then </a:t>
            </a:r>
            <a:r>
              <a:rPr lang="en-US" b="1" dirty="0"/>
              <a:t>u</a:t>
            </a:r>
            <a:r>
              <a:rPr lang="en-US" dirty="0"/>
              <a:t>, </a:t>
            </a:r>
            <a:r>
              <a:rPr lang="en-US" b="1" dirty="0"/>
              <a:t>v</a:t>
            </a:r>
            <a:r>
              <a:rPr lang="en-US" dirty="0"/>
              <a:t> and </a:t>
            </a:r>
            <a:r>
              <a:rPr lang="en-US" b="1" dirty="0"/>
              <a:t>u </a:t>
            </a:r>
            <a:r>
              <a:rPr lang="en-US" dirty="0"/>
              <a:t>×</a:t>
            </a:r>
            <a:r>
              <a:rPr lang="en-US" b="1" dirty="0"/>
              <a:t> v</a:t>
            </a:r>
            <a:r>
              <a:rPr lang="en-US" dirty="0"/>
              <a:t> for an orthonormal basis for </a:t>
            </a:r>
            <a:r>
              <a:rPr lang="en-US" b="1" dirty="0"/>
              <a:t>R</a:t>
            </a:r>
            <a:r>
              <a:rPr lang="en-US" baseline="30000" dirty="0"/>
              <a:t>3</a:t>
            </a:r>
            <a:endParaRPr lang="en-US" dirty="0"/>
          </a:p>
        </p:txBody>
      </p:sp>
      <p:sp>
        <p:nvSpPr>
          <p:cNvPr id="4" name="Footer Placeholder 3">
            <a:extLst>
              <a:ext uri="{FF2B5EF4-FFF2-40B4-BE49-F238E27FC236}">
                <a16:creationId xmlns:a16="http://schemas.microsoft.com/office/drawing/2014/main" id="{B269CF53-1477-43B3-A3DE-E7E1CB1D0B32}"/>
              </a:ext>
            </a:extLst>
          </p:cNvPr>
          <p:cNvSpPr>
            <a:spLocks noGrp="1"/>
          </p:cNvSpPr>
          <p:nvPr>
            <p:ph type="ftr" sz="quarter" idx="11"/>
          </p:nvPr>
        </p:nvSpPr>
        <p:spPr/>
        <p:txBody>
          <a:bodyPr/>
          <a:lstStyle/>
          <a:p>
            <a:r>
              <a:rPr lang="en-US"/>
              <a:t>The cross product</a:t>
            </a:r>
            <a:endParaRPr lang="en-CA" dirty="0"/>
          </a:p>
        </p:txBody>
      </p:sp>
      <p:sp>
        <p:nvSpPr>
          <p:cNvPr id="5" name="Slide Number Placeholder 4">
            <a:extLst>
              <a:ext uri="{FF2B5EF4-FFF2-40B4-BE49-F238E27FC236}">
                <a16:creationId xmlns:a16="http://schemas.microsoft.com/office/drawing/2014/main" id="{79A0EA6F-771C-449D-91A6-CA66BB62D006}"/>
              </a:ext>
            </a:extLst>
          </p:cNvPr>
          <p:cNvSpPr>
            <a:spLocks noGrp="1"/>
          </p:cNvSpPr>
          <p:nvPr>
            <p:ph type="sldNum" sz="quarter" idx="12"/>
          </p:nvPr>
        </p:nvSpPr>
        <p:spPr/>
        <p:txBody>
          <a:bodyPr/>
          <a:lstStyle/>
          <a:p>
            <a:fld id="{42EF6DC8-DA9C-4533-8A40-BB00A2545AF8}" type="slidenum">
              <a:rPr lang="en-CA" smtClean="0"/>
              <a:pPr/>
              <a:t>17</a:t>
            </a:fld>
            <a:endParaRPr lang="en-CA"/>
          </a:p>
        </p:txBody>
      </p:sp>
      <p:pic>
        <p:nvPicPr>
          <p:cNvPr id="8" name="Audio 7">
            <a:hlinkClick r:id="" action="ppaction://media"/>
            <a:extLst>
              <a:ext uri="{FF2B5EF4-FFF2-40B4-BE49-F238E27FC236}">
                <a16:creationId xmlns:a16="http://schemas.microsoft.com/office/drawing/2014/main" id="{C30C0004-0C82-4544-B77A-34DECD5C1B0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12053295"/>
      </p:ext>
    </p:extLst>
  </p:cSld>
  <p:clrMapOvr>
    <a:masterClrMapping/>
  </p:clrMapOvr>
  <mc:AlternateContent xmlns:mc="http://schemas.openxmlformats.org/markup-compatibility/2006">
    <mc:Choice xmlns:p14="http://schemas.microsoft.com/office/powerpoint/2010/main" Requires="p14">
      <p:transition spd="slow" p14:dur="2000" advTm="63564"/>
    </mc:Choice>
    <mc:Fallback>
      <p:transition spd="slow" advTm="6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purpose of the cross product</a:t>
            </a:r>
          </a:p>
          <a:p>
            <a:pPr lvl="1"/>
            <a:r>
              <a:rPr lang="en-US" dirty="0"/>
              <a:t>You understand how to find the cross product</a:t>
            </a:r>
          </a:p>
          <a:p>
            <a:pPr lvl="1"/>
            <a:r>
              <a:rPr lang="en-US" dirty="0"/>
              <a:t>Have seen an </a:t>
            </a:r>
            <a:r>
              <a:rPr lang="en-US" i="1" dirty="0"/>
              <a:t>aide-mémoire</a:t>
            </a:r>
            <a:r>
              <a:rPr lang="en-US" dirty="0"/>
              <a:t> for remembering the formula</a:t>
            </a:r>
          </a:p>
          <a:p>
            <a:pPr lvl="1"/>
            <a:r>
              <a:rPr lang="en-US" dirty="0"/>
              <a:t>Understand a number of properties about the cross product</a:t>
            </a: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C589838A-B838-4486-AB8E-A839DF307B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2936"/>
    </mc:Choice>
    <mc:Fallback>
      <p:transition spd="slow" advTm="32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https://en.wikipedia.org/wiki/Cross_product</a:t>
            </a:r>
          </a:p>
          <a:p>
            <a:pPr marL="0" indent="0">
              <a:buNone/>
            </a:pPr>
            <a:r>
              <a:rPr lang="en-US" dirty="0"/>
              <a:t>[2]	https://en.wikipedia.org/wiki/Aide-m%C3%A9moire</a:t>
            </a: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Discuss finding a vector orthogonal to two given vectors</a:t>
            </a:r>
          </a:p>
          <a:p>
            <a:pPr lvl="1"/>
            <a:r>
              <a:rPr lang="en-US" dirty="0"/>
              <a:t>Derive a general formula for finding such a vector using a system of linear equations and Gaussian elimination</a:t>
            </a:r>
          </a:p>
          <a:p>
            <a:pPr lvl="1"/>
            <a:r>
              <a:rPr lang="en-US" dirty="0"/>
              <a:t>See the definition of the cross product</a:t>
            </a:r>
          </a:p>
          <a:p>
            <a:pPr lvl="1"/>
            <a:r>
              <a:rPr lang="en-US" dirty="0"/>
              <a:t>Review the right-hand rule</a:t>
            </a:r>
          </a:p>
          <a:p>
            <a:pPr lvl="1"/>
            <a:r>
              <a:rPr lang="en-US" dirty="0"/>
              <a:t>Look at a means of memorizing the formula for the cross product</a:t>
            </a:r>
          </a:p>
          <a:p>
            <a:pPr lvl="1"/>
            <a:r>
              <a:rPr lang="en-US" dirty="0"/>
              <a:t>Look at a number of properties of the cross product</a:t>
            </a: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E01FF231-C0AB-4162-8ECA-2E9561C9AE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7836"/>
    </mc:Choice>
    <mc:Fallback>
      <p:transition spd="slow" advTm="37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a:t>ne</a:t>
            </a:r>
            <a:r>
              <a:rPr lang="en-CA" dirty="0"/>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an orthogonal vector</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Given two vectors </a:t>
            </a:r>
            <a:r>
              <a:rPr lang="en-US" b="1" dirty="0"/>
              <a:t>u</a:t>
            </a:r>
            <a:r>
              <a:rPr lang="en-US" dirty="0"/>
              <a:t> and </a:t>
            </a:r>
            <a:r>
              <a:rPr lang="en-US" b="1" dirty="0"/>
              <a:t>v</a:t>
            </a:r>
            <a:r>
              <a:rPr lang="en-US" dirty="0"/>
              <a:t>,</a:t>
            </a:r>
            <a:br>
              <a:rPr lang="en-US" dirty="0"/>
            </a:br>
            <a:r>
              <a:rPr lang="en-US" dirty="0"/>
              <a:t>	if </a:t>
            </a:r>
            <a:r>
              <a:rPr lang="en-US" b="1" dirty="0"/>
              <a:t>u</a:t>
            </a:r>
            <a:r>
              <a:rPr lang="en-US" dirty="0"/>
              <a:t> and </a:t>
            </a:r>
            <a:r>
              <a:rPr lang="en-US" b="1" dirty="0"/>
              <a:t>v</a:t>
            </a:r>
            <a:r>
              <a:rPr lang="en-US" dirty="0"/>
              <a:t> are not parallel, they define a plane</a:t>
            </a:r>
          </a:p>
          <a:p>
            <a:pPr lvl="1"/>
            <a:r>
              <a:rPr lang="en-US" dirty="0"/>
              <a:t>That plane has a normal vector</a:t>
            </a:r>
          </a:p>
          <a:p>
            <a:endParaRPr lang="en-US" dirty="0"/>
          </a:p>
          <a:p>
            <a:r>
              <a:rPr lang="en-US" dirty="0"/>
              <a:t>We want to find this normal vector</a:t>
            </a:r>
          </a:p>
          <a:p>
            <a:pPr lvl="1"/>
            <a:r>
              <a:rPr lang="en-US" dirty="0"/>
              <a:t>That vector will be perpendicular to both </a:t>
            </a:r>
            <a:r>
              <a:rPr lang="en-US" b="1" dirty="0"/>
              <a:t>u</a:t>
            </a:r>
            <a:r>
              <a:rPr lang="en-US" dirty="0"/>
              <a:t> and </a:t>
            </a:r>
            <a:r>
              <a:rPr lang="en-US" b="1" dirty="0"/>
              <a:t>v</a:t>
            </a:r>
            <a:endParaRPr lang="en-US" dirty="0"/>
          </a:p>
          <a:p>
            <a:pPr lvl="1"/>
            <a:endParaRPr lang="en-US" dirty="0"/>
          </a:p>
          <a:p>
            <a:r>
              <a:rPr lang="en-US" dirty="0"/>
              <a:t>Suppose this perpendicular vector is </a:t>
            </a:r>
          </a:p>
          <a:p>
            <a:pPr lvl="1"/>
            <a:endParaRPr lang="en-US" dirty="0"/>
          </a:p>
          <a:p>
            <a:pPr lvl="1"/>
            <a:r>
              <a:rPr lang="en-US" dirty="0"/>
              <a:t>Thus, both these calculations must be zero:</a:t>
            </a: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3" name="Object 12">
            <a:extLst>
              <a:ext uri="{FF2B5EF4-FFF2-40B4-BE49-F238E27FC236}">
                <a16:creationId xmlns:a16="http://schemas.microsoft.com/office/drawing/2014/main" id="{99B1340F-36EA-4234-9B66-C5A0D743C2EB}"/>
              </a:ext>
            </a:extLst>
          </p:cNvPr>
          <p:cNvGraphicFramePr>
            <a:graphicFrameLocks noChangeAspect="1"/>
          </p:cNvGraphicFramePr>
          <p:nvPr>
            <p:extLst>
              <p:ext uri="{D42A27DB-BD31-4B8C-83A1-F6EECF244321}">
                <p14:modId xmlns:p14="http://schemas.microsoft.com/office/powerpoint/2010/main" val="2405970427"/>
              </p:ext>
            </p:extLst>
          </p:nvPr>
        </p:nvGraphicFramePr>
        <p:xfrm>
          <a:off x="5226050" y="3965575"/>
          <a:ext cx="1066800" cy="1187450"/>
        </p:xfrm>
        <a:graphic>
          <a:graphicData uri="http://schemas.openxmlformats.org/presentationml/2006/ole">
            <mc:AlternateContent xmlns:mc="http://schemas.openxmlformats.org/markup-compatibility/2006">
              <mc:Choice xmlns:v="urn:schemas-microsoft-com:vml" Requires="v">
                <p:oleObj name="Equation" r:id="rId5" imgW="533160" imgH="596880" progId="Equation.DSMT4">
                  <p:embed/>
                </p:oleObj>
              </mc:Choice>
              <mc:Fallback>
                <p:oleObj name="Equation" r:id="rId5" imgW="53316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5226050" y="3965575"/>
                        <a:ext cx="1066800" cy="1187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465B4AB-33ED-4CEA-808F-B76B667538A2}"/>
              </a:ext>
            </a:extLst>
          </p:cNvPr>
          <p:cNvGraphicFramePr>
            <a:graphicFrameLocks noChangeAspect="1"/>
          </p:cNvGraphicFramePr>
          <p:nvPr>
            <p:extLst>
              <p:ext uri="{D42A27DB-BD31-4B8C-83A1-F6EECF244321}">
                <p14:modId xmlns:p14="http://schemas.microsoft.com/office/powerpoint/2010/main" val="107713152"/>
              </p:ext>
            </p:extLst>
          </p:nvPr>
        </p:nvGraphicFramePr>
        <p:xfrm>
          <a:off x="3581400" y="5424488"/>
          <a:ext cx="1981200" cy="430212"/>
        </p:xfrm>
        <a:graphic>
          <a:graphicData uri="http://schemas.openxmlformats.org/presentationml/2006/ole">
            <mc:AlternateContent xmlns:mc="http://schemas.openxmlformats.org/markup-compatibility/2006">
              <mc:Choice xmlns:v="urn:schemas-microsoft-com:vml" Requires="v">
                <p:oleObj name="Equation" r:id="rId7" imgW="990360" imgH="215640" progId="Equation.DSMT4">
                  <p:embed/>
                </p:oleObj>
              </mc:Choice>
              <mc:Fallback>
                <p:oleObj name="Equation" r:id="rId7" imgW="990360" imgH="215640" progId="Equation.DSMT4">
                  <p:embed/>
                  <p:pic>
                    <p:nvPicPr>
                      <p:cNvPr id="13" name="Object 12">
                        <a:extLst>
                          <a:ext uri="{FF2B5EF4-FFF2-40B4-BE49-F238E27FC236}">
                            <a16:creationId xmlns:a16="http://schemas.microsoft.com/office/drawing/2014/main" id="{99B1340F-36EA-4234-9B66-C5A0D743C2EB}"/>
                          </a:ext>
                        </a:extLst>
                      </p:cNvPr>
                      <p:cNvPicPr/>
                      <p:nvPr/>
                    </p:nvPicPr>
                    <p:blipFill>
                      <a:blip r:embed="rId8"/>
                      <a:stretch>
                        <a:fillRect/>
                      </a:stretch>
                    </p:blipFill>
                    <p:spPr>
                      <a:xfrm>
                        <a:off x="3581400" y="5424488"/>
                        <a:ext cx="1981200" cy="43021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67C87DD-F37F-48B8-B0F4-0CBB16AE14E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252453"/>
      </p:ext>
    </p:extLst>
  </p:cSld>
  <p:clrMapOvr>
    <a:masterClrMapping/>
  </p:clrMapOvr>
  <mc:AlternateContent xmlns:mc="http://schemas.openxmlformats.org/markup-compatibility/2006">
    <mc:Choice xmlns:p14="http://schemas.microsoft.com/office/powerpoint/2010/main" Requires="p14">
      <p:transition spd="slow" p14:dur="2000" advTm="53440"/>
    </mc:Choice>
    <mc:Fallback>
      <p:transition spd="slow" advTm="5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an orthogonal vector</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This gives us two equations in three unknowns </a:t>
            </a:r>
            <a:r>
              <a:rPr lang="en-US" i="1" dirty="0">
                <a:latin typeface="Times New Roman" panose="02020603050405020304" pitchFamily="18" charset="0"/>
              </a:rPr>
              <a:t>w</a:t>
            </a:r>
            <a:r>
              <a:rPr lang="en-US" baseline="-25000" dirty="0">
                <a:latin typeface="Times New Roman" panose="02020603050405020304" pitchFamily="18" charset="0"/>
              </a:rPr>
              <a:t>1</a:t>
            </a:r>
            <a:r>
              <a:rPr lang="en-US" dirty="0"/>
              <a:t>, </a:t>
            </a:r>
            <a:r>
              <a:rPr lang="en-US" i="1" dirty="0">
                <a:latin typeface="Times New Roman" panose="02020603050405020304" pitchFamily="18" charset="0"/>
              </a:rPr>
              <a:t>w</a:t>
            </a:r>
            <a:r>
              <a:rPr lang="en-US" baseline="-25000" dirty="0">
                <a:latin typeface="Times New Roman" panose="02020603050405020304" pitchFamily="18" charset="0"/>
              </a:rPr>
              <a:t>2</a:t>
            </a:r>
            <a:r>
              <a:rPr lang="en-US" dirty="0">
                <a:latin typeface="Times New Roman" panose="02020603050405020304" pitchFamily="18" charset="0"/>
              </a:rPr>
              <a:t> </a:t>
            </a:r>
            <a:r>
              <a:rPr lang="en-US" dirty="0"/>
              <a:t>and </a:t>
            </a:r>
            <a:r>
              <a:rPr lang="en-US" i="1" dirty="0">
                <a:latin typeface="Times New Roman" panose="02020603050405020304" pitchFamily="18" charset="0"/>
              </a:rPr>
              <a:t>w</a:t>
            </a:r>
            <a:r>
              <a:rPr lang="en-US" baseline="-25000" dirty="0">
                <a:latin typeface="Times New Roman" panose="02020603050405020304" pitchFamily="18" charset="0"/>
              </a:rPr>
              <a:t>3</a:t>
            </a:r>
            <a:endParaRPr lang="en-US" dirty="0">
              <a:latin typeface="Times New Roman" panose="02020603050405020304" pitchFamily="18" charset="0"/>
            </a:endParaRPr>
          </a:p>
          <a:p>
            <a:pPr lvl="1"/>
            <a:r>
              <a:rPr lang="en-US" dirty="0"/>
              <a:t>The equations are</a:t>
            </a:r>
          </a:p>
          <a:p>
            <a:pPr marL="457200" lvl="1" indent="0">
              <a:buNone/>
            </a:pPr>
            <a:r>
              <a:rPr lang="en-US" i="1" dirty="0">
                <a:latin typeface="Times New Roman" panose="02020603050405020304" pitchFamily="18" charset="0"/>
              </a:rPr>
              <a:t>		u</a:t>
            </a:r>
            <a:r>
              <a:rPr lang="en-US" baseline="-25000" dirty="0">
                <a:latin typeface="Times New Roman" panose="02020603050405020304" pitchFamily="18" charset="0"/>
              </a:rPr>
              <a:t>1</a:t>
            </a:r>
            <a:r>
              <a:rPr lang="en-US" i="1" dirty="0">
                <a:latin typeface="Times New Roman" panose="02020603050405020304" pitchFamily="18" charset="0"/>
              </a:rPr>
              <a:t>w</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2</a:t>
            </a:r>
            <a:r>
              <a:rPr lang="en-US" i="1" dirty="0">
                <a:latin typeface="Times New Roman" panose="02020603050405020304" pitchFamily="18" charset="0"/>
              </a:rPr>
              <a:t>w</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3</a:t>
            </a:r>
            <a:r>
              <a:rPr lang="en-US" i="1" dirty="0">
                <a:latin typeface="Times New Roman" panose="02020603050405020304" pitchFamily="18" charset="0"/>
              </a:rPr>
              <a:t>w</a:t>
            </a:r>
            <a:r>
              <a:rPr lang="en-US" baseline="-25000" dirty="0">
                <a:latin typeface="Times New Roman" panose="02020603050405020304" pitchFamily="18" charset="0"/>
              </a:rPr>
              <a:t>3</a:t>
            </a:r>
            <a:r>
              <a:rPr lang="en-US" dirty="0">
                <a:latin typeface="Times New Roman" panose="02020603050405020304" pitchFamily="18" charset="0"/>
              </a:rPr>
              <a:t> = 0</a:t>
            </a:r>
          </a:p>
          <a:p>
            <a:pPr marL="457200" lvl="1" indent="0">
              <a:buNone/>
            </a:pPr>
            <a:r>
              <a:rPr lang="en-US" i="1" dirty="0">
                <a:latin typeface="Times New Roman" panose="02020603050405020304" pitchFamily="18" charset="0"/>
              </a:rPr>
              <a:t>		v</a:t>
            </a:r>
            <a:r>
              <a:rPr lang="en-US" baseline="-25000" dirty="0">
                <a:latin typeface="Times New Roman" panose="02020603050405020304" pitchFamily="18" charset="0"/>
              </a:rPr>
              <a:t>1</a:t>
            </a:r>
            <a:r>
              <a:rPr lang="en-US" i="1" dirty="0">
                <a:latin typeface="Times New Roman" panose="02020603050405020304" pitchFamily="18" charset="0"/>
              </a:rPr>
              <a:t>w</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v</a:t>
            </a:r>
            <a:r>
              <a:rPr lang="en-US" baseline="-25000" dirty="0">
                <a:latin typeface="Times New Roman" panose="02020603050405020304" pitchFamily="18" charset="0"/>
              </a:rPr>
              <a:t>2</a:t>
            </a:r>
            <a:r>
              <a:rPr lang="en-US" i="1" dirty="0">
                <a:latin typeface="Times New Roman" panose="02020603050405020304" pitchFamily="18" charset="0"/>
              </a:rPr>
              <a:t>w</a:t>
            </a:r>
            <a:r>
              <a:rPr lang="en-US" baseline="-25000" dirty="0">
                <a:latin typeface="Times New Roman" panose="02020603050405020304" pitchFamily="18" charset="0"/>
              </a:rPr>
              <a:t>2 </a:t>
            </a:r>
            <a:r>
              <a:rPr lang="en-US" dirty="0">
                <a:latin typeface="Times New Roman" panose="02020603050405020304" pitchFamily="18" charset="0"/>
              </a:rPr>
              <a:t> + </a:t>
            </a:r>
            <a:r>
              <a:rPr lang="en-US" i="1" dirty="0">
                <a:latin typeface="Times New Roman" panose="02020603050405020304" pitchFamily="18" charset="0"/>
              </a:rPr>
              <a:t>v</a:t>
            </a:r>
            <a:r>
              <a:rPr lang="en-US" baseline="-25000" dirty="0">
                <a:latin typeface="Times New Roman" panose="02020603050405020304" pitchFamily="18" charset="0"/>
              </a:rPr>
              <a:t>3</a:t>
            </a:r>
            <a:r>
              <a:rPr lang="en-US" i="1" dirty="0">
                <a:latin typeface="Times New Roman" panose="02020603050405020304" pitchFamily="18" charset="0"/>
              </a:rPr>
              <a:t>w</a:t>
            </a:r>
            <a:r>
              <a:rPr lang="en-US" baseline="-25000" dirty="0">
                <a:latin typeface="Times New Roman" panose="02020603050405020304" pitchFamily="18" charset="0"/>
              </a:rPr>
              <a:t>3</a:t>
            </a:r>
            <a:r>
              <a:rPr lang="en-US" dirty="0">
                <a:latin typeface="Times New Roman" panose="02020603050405020304" pitchFamily="18" charset="0"/>
              </a:rPr>
              <a:t> = 0</a:t>
            </a:r>
            <a:endParaRPr lang="en-US" i="1" dirty="0">
              <a:latin typeface="Times New Roman" panose="02020603050405020304" pitchFamily="18" charset="0"/>
            </a:endParaRPr>
          </a:p>
          <a:p>
            <a:pPr lvl="1"/>
            <a:r>
              <a:rPr lang="en-US" dirty="0">
                <a:latin typeface="Times New Roman" panose="02020603050405020304" pitchFamily="18" charset="0"/>
              </a:rPr>
              <a:t>We immediately note that with two homogenous linear equations,</a:t>
            </a:r>
            <a:br>
              <a:rPr lang="en-US" dirty="0">
                <a:latin typeface="Times New Roman" panose="02020603050405020304" pitchFamily="18" charset="0"/>
              </a:rPr>
            </a:br>
            <a:r>
              <a:rPr lang="en-US" dirty="0">
                <a:latin typeface="Times New Roman" panose="02020603050405020304" pitchFamily="18" charset="0"/>
              </a:rPr>
              <a:t>	there are infinitely many solutions</a:t>
            </a:r>
          </a:p>
          <a:p>
            <a:r>
              <a:rPr lang="en-US" dirty="0">
                <a:latin typeface="Times New Roman" panose="02020603050405020304" pitchFamily="18" charset="0"/>
              </a:rPr>
              <a:t>We continue by adding –</a:t>
            </a:r>
            <a:r>
              <a:rPr lang="en-US" i="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times Row 1 onto Row 2:</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7" name="Object 16">
            <a:extLst>
              <a:ext uri="{FF2B5EF4-FFF2-40B4-BE49-F238E27FC236}">
                <a16:creationId xmlns:a16="http://schemas.microsoft.com/office/drawing/2014/main" id="{A28BBC25-2843-4B06-814B-8F51499B6A42}"/>
              </a:ext>
            </a:extLst>
          </p:cNvPr>
          <p:cNvGraphicFramePr>
            <a:graphicFrameLocks noChangeAspect="1"/>
          </p:cNvGraphicFramePr>
          <p:nvPr>
            <p:extLst>
              <p:ext uri="{D42A27DB-BD31-4B8C-83A1-F6EECF244321}">
                <p14:modId xmlns:p14="http://schemas.microsoft.com/office/powerpoint/2010/main" val="3792679098"/>
              </p:ext>
            </p:extLst>
          </p:nvPr>
        </p:nvGraphicFramePr>
        <p:xfrm>
          <a:off x="2043289" y="4779962"/>
          <a:ext cx="1828800" cy="784225"/>
        </p:xfrm>
        <a:graphic>
          <a:graphicData uri="http://schemas.openxmlformats.org/presentationml/2006/ole">
            <mc:AlternateContent xmlns:mc="http://schemas.openxmlformats.org/markup-compatibility/2006">
              <mc:Choice xmlns:v="urn:schemas-microsoft-com:vml" Requires="v">
                <p:oleObj name="Equation" r:id="rId5" imgW="914400" imgH="393480" progId="Equation.DSMT4">
                  <p:embed/>
                </p:oleObj>
              </mc:Choice>
              <mc:Fallback>
                <p:oleObj name="Equation" r:id="rId5" imgW="914400" imgH="393480" progId="Equation.DSMT4">
                  <p:embed/>
                  <p:pic>
                    <p:nvPicPr>
                      <p:cNvPr id="12" name="Object 11">
                        <a:extLst>
                          <a:ext uri="{FF2B5EF4-FFF2-40B4-BE49-F238E27FC236}">
                            <a16:creationId xmlns:a16="http://schemas.microsoft.com/office/drawing/2014/main" id="{F2561752-782F-4E1A-8096-78BB9DA90523}"/>
                          </a:ext>
                        </a:extLst>
                      </p:cNvPr>
                      <p:cNvPicPr/>
                      <p:nvPr/>
                    </p:nvPicPr>
                    <p:blipFill>
                      <a:blip r:embed="rId6"/>
                      <a:stretch>
                        <a:fillRect/>
                      </a:stretch>
                    </p:blipFill>
                    <p:spPr>
                      <a:xfrm>
                        <a:off x="2043289" y="4779962"/>
                        <a:ext cx="1828800" cy="7842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452D6CE6-A193-44AF-8D93-81CA0A618544}"/>
              </a:ext>
            </a:extLst>
          </p:cNvPr>
          <p:cNvGraphicFramePr>
            <a:graphicFrameLocks noChangeAspect="1"/>
          </p:cNvGraphicFramePr>
          <p:nvPr>
            <p:extLst>
              <p:ext uri="{D42A27DB-BD31-4B8C-83A1-F6EECF244321}">
                <p14:modId xmlns:p14="http://schemas.microsoft.com/office/powerpoint/2010/main" val="1511198083"/>
              </p:ext>
            </p:extLst>
          </p:nvPr>
        </p:nvGraphicFramePr>
        <p:xfrm>
          <a:off x="3911600" y="4577555"/>
          <a:ext cx="3327400" cy="1189038"/>
        </p:xfrm>
        <a:graphic>
          <a:graphicData uri="http://schemas.openxmlformats.org/presentationml/2006/ole">
            <mc:AlternateContent xmlns:mc="http://schemas.openxmlformats.org/markup-compatibility/2006">
              <mc:Choice xmlns:v="urn:schemas-microsoft-com:vml" Requires="v">
                <p:oleObj name="Equation" r:id="rId7" imgW="1663560" imgH="596880" progId="Equation.DSMT4">
                  <p:embed/>
                </p:oleObj>
              </mc:Choice>
              <mc:Fallback>
                <p:oleObj name="Equation" r:id="rId7" imgW="1663560" imgH="596880" progId="Equation.DSMT4">
                  <p:embed/>
                  <p:pic>
                    <p:nvPicPr>
                      <p:cNvPr id="17" name="Object 16">
                        <a:extLst>
                          <a:ext uri="{FF2B5EF4-FFF2-40B4-BE49-F238E27FC236}">
                            <a16:creationId xmlns:a16="http://schemas.microsoft.com/office/drawing/2014/main" id="{A28BBC25-2843-4B06-814B-8F51499B6A42}"/>
                          </a:ext>
                        </a:extLst>
                      </p:cNvPr>
                      <p:cNvPicPr/>
                      <p:nvPr/>
                    </p:nvPicPr>
                    <p:blipFill>
                      <a:blip r:embed="rId8"/>
                      <a:stretch>
                        <a:fillRect/>
                      </a:stretch>
                    </p:blipFill>
                    <p:spPr>
                      <a:xfrm>
                        <a:off x="3911600" y="4577555"/>
                        <a:ext cx="3327400" cy="118903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C94A938D-A82B-4EAE-93DE-89D8C9BE6AA6}"/>
              </a:ext>
            </a:extLst>
          </p:cNvPr>
          <p:cNvGraphicFramePr>
            <a:graphicFrameLocks noChangeAspect="1"/>
          </p:cNvGraphicFramePr>
          <p:nvPr>
            <p:extLst>
              <p:ext uri="{D42A27DB-BD31-4B8C-83A1-F6EECF244321}">
                <p14:modId xmlns:p14="http://schemas.microsoft.com/office/powerpoint/2010/main" val="2310206823"/>
              </p:ext>
            </p:extLst>
          </p:nvPr>
        </p:nvGraphicFramePr>
        <p:xfrm>
          <a:off x="3911600" y="5799137"/>
          <a:ext cx="3632200" cy="784225"/>
        </p:xfrm>
        <a:graphic>
          <a:graphicData uri="http://schemas.openxmlformats.org/presentationml/2006/ole">
            <mc:AlternateContent xmlns:mc="http://schemas.openxmlformats.org/markup-compatibility/2006">
              <mc:Choice xmlns:v="urn:schemas-microsoft-com:vml" Requires="v">
                <p:oleObj name="Equation" r:id="rId9" imgW="1815840" imgH="393480" progId="Equation.DSMT4">
                  <p:embed/>
                </p:oleObj>
              </mc:Choice>
              <mc:Fallback>
                <p:oleObj name="Equation" r:id="rId9" imgW="1815840" imgH="393480" progId="Equation.DSMT4">
                  <p:embed/>
                  <p:pic>
                    <p:nvPicPr>
                      <p:cNvPr id="18" name="Object 17">
                        <a:extLst>
                          <a:ext uri="{FF2B5EF4-FFF2-40B4-BE49-F238E27FC236}">
                            <a16:creationId xmlns:a16="http://schemas.microsoft.com/office/drawing/2014/main" id="{452D6CE6-A193-44AF-8D93-81CA0A618544}"/>
                          </a:ext>
                        </a:extLst>
                      </p:cNvPr>
                      <p:cNvPicPr/>
                      <p:nvPr/>
                    </p:nvPicPr>
                    <p:blipFill>
                      <a:blip r:embed="rId10"/>
                      <a:stretch>
                        <a:fillRect/>
                      </a:stretch>
                    </p:blipFill>
                    <p:spPr>
                      <a:xfrm>
                        <a:off x="3911600" y="5799137"/>
                        <a:ext cx="3632200" cy="7842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1E3863C-8D9C-4036-A346-F0E6FF507BA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592198"/>
      </p:ext>
    </p:extLst>
  </p:cSld>
  <p:clrMapOvr>
    <a:masterClrMapping/>
  </p:clrMapOvr>
  <mc:AlternateContent xmlns:mc="http://schemas.openxmlformats.org/markup-compatibility/2006">
    <mc:Choice xmlns:p14="http://schemas.microsoft.com/office/powerpoint/2010/main" Requires="p14">
      <p:transition spd="slow" p14:dur="2000" advTm="99022"/>
    </mc:Choice>
    <mc:Fallback>
      <p:transition spd="slow" advTm="9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an orthogonal vector</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How can we find the solutions for this?</a:t>
            </a:r>
          </a:p>
          <a:p>
            <a:endParaRPr lang="en-US" dirty="0"/>
          </a:p>
          <a:p>
            <a:endParaRPr lang="en-US" dirty="0"/>
          </a:p>
          <a:p>
            <a:endParaRPr lang="en-US" dirty="0"/>
          </a:p>
          <a:p>
            <a:pPr lvl="1"/>
            <a:r>
              <a:rPr lang="en-US" dirty="0"/>
              <a:t>One solution to </a:t>
            </a:r>
            <a:r>
              <a:rPr lang="en-US" dirty="0">
                <a:latin typeface="Times New Roman" panose="02020603050405020304" pitchFamily="18" charset="0"/>
              </a:rPr>
              <a:t>3</a:t>
            </a:r>
            <a:r>
              <a:rPr lang="en-US" i="1" dirty="0">
                <a:latin typeface="Times New Roman" panose="02020603050405020304" pitchFamily="18" charset="0"/>
              </a:rPr>
              <a:t>y</a:t>
            </a:r>
            <a:r>
              <a:rPr lang="en-US" dirty="0">
                <a:latin typeface="Times New Roman" panose="02020603050405020304" pitchFamily="18" charset="0"/>
              </a:rPr>
              <a:t> + 7</a:t>
            </a:r>
            <a:r>
              <a:rPr lang="en-US" i="1" dirty="0">
                <a:latin typeface="Times New Roman" panose="02020603050405020304" pitchFamily="18" charset="0"/>
              </a:rPr>
              <a:t>z</a:t>
            </a:r>
            <a:r>
              <a:rPr lang="en-US" dirty="0">
                <a:latin typeface="Times New Roman" panose="02020603050405020304" pitchFamily="18" charset="0"/>
              </a:rPr>
              <a:t> = 0</a:t>
            </a:r>
            <a:r>
              <a:rPr lang="en-US" dirty="0"/>
              <a:t> is to let </a:t>
            </a:r>
            <a:r>
              <a:rPr lang="en-US" i="1" dirty="0">
                <a:latin typeface="Times New Roman" panose="02020603050405020304" pitchFamily="18" charset="0"/>
              </a:rPr>
              <a:t>y</a:t>
            </a:r>
            <a:r>
              <a:rPr lang="en-US" dirty="0">
                <a:latin typeface="Times New Roman" panose="02020603050405020304" pitchFamily="18" charset="0"/>
              </a:rPr>
              <a:t> = –7</a:t>
            </a:r>
            <a:r>
              <a:rPr lang="en-US" i="1" dirty="0">
                <a:latin typeface="Symbol" panose="05050102010706020507" pitchFamily="18" charset="2"/>
              </a:rPr>
              <a:t>a</a:t>
            </a:r>
            <a:r>
              <a:rPr lang="en-US" dirty="0"/>
              <a:t> and </a:t>
            </a:r>
            <a:r>
              <a:rPr lang="en-US" i="1" dirty="0">
                <a:latin typeface="Times New Roman" panose="02020603050405020304" pitchFamily="18" charset="0"/>
              </a:rPr>
              <a:t>z</a:t>
            </a:r>
            <a:r>
              <a:rPr lang="en-US" dirty="0">
                <a:latin typeface="Times New Roman" panose="02020603050405020304" pitchFamily="18" charset="0"/>
              </a:rPr>
              <a:t> = 3</a:t>
            </a:r>
            <a:r>
              <a:rPr lang="en-US" i="1" dirty="0">
                <a:latin typeface="Symbol" panose="05050102010706020507" pitchFamily="18" charset="2"/>
              </a:rPr>
              <a:t>a</a:t>
            </a:r>
          </a:p>
          <a:p>
            <a:pPr lvl="1"/>
            <a:r>
              <a:rPr lang="en-US" dirty="0"/>
              <a:t>Lets do this above:</a:t>
            </a:r>
          </a:p>
          <a:p>
            <a:pPr lvl="1"/>
            <a:endParaRPr lang="en-US" dirty="0"/>
          </a:p>
          <a:p>
            <a:pPr lvl="1"/>
            <a:endParaRPr lang="en-US" dirty="0"/>
          </a:p>
          <a:p>
            <a:pPr lvl="1"/>
            <a:r>
              <a:rPr lang="en-US" dirty="0"/>
              <a:t>Substituting these into Equation 1, we get</a:t>
            </a:r>
            <a:endParaRPr lang="en-US" dirty="0">
              <a:latin typeface="Symbol" panose="05050102010706020507" pitchFamily="18" charset="2"/>
            </a:endParaRPr>
          </a:p>
          <a:p>
            <a:pPr lvl="1"/>
            <a:endParaRPr lang="en-US"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3" name="Object 12">
            <a:extLst>
              <a:ext uri="{FF2B5EF4-FFF2-40B4-BE49-F238E27FC236}">
                <a16:creationId xmlns:a16="http://schemas.microsoft.com/office/drawing/2014/main" id="{CA2D0B98-A7B4-4ADC-97CA-B9379F42456A}"/>
              </a:ext>
            </a:extLst>
          </p:cNvPr>
          <p:cNvGraphicFramePr>
            <a:graphicFrameLocks noChangeAspect="1"/>
          </p:cNvGraphicFramePr>
          <p:nvPr>
            <p:extLst>
              <p:ext uri="{D42A27DB-BD31-4B8C-83A1-F6EECF244321}">
                <p14:modId xmlns:p14="http://schemas.microsoft.com/office/powerpoint/2010/main" val="4199196311"/>
              </p:ext>
            </p:extLst>
          </p:nvPr>
        </p:nvGraphicFramePr>
        <p:xfrm>
          <a:off x="2857500" y="2033588"/>
          <a:ext cx="3429000" cy="784225"/>
        </p:xfrm>
        <a:graphic>
          <a:graphicData uri="http://schemas.openxmlformats.org/presentationml/2006/ole">
            <mc:AlternateContent xmlns:mc="http://schemas.openxmlformats.org/markup-compatibility/2006">
              <mc:Choice xmlns:v="urn:schemas-microsoft-com:vml" Requires="v">
                <p:oleObj name="Equation" r:id="rId6" imgW="1714320" imgH="393480" progId="Equation.DSMT4">
                  <p:embed/>
                </p:oleObj>
              </mc:Choice>
              <mc:Fallback>
                <p:oleObj name="Equation" r:id="rId6" imgW="1714320" imgH="393480" progId="Equation.DSMT4">
                  <p:embed/>
                  <p:pic>
                    <p:nvPicPr>
                      <p:cNvPr id="19" name="Object 18">
                        <a:extLst>
                          <a:ext uri="{FF2B5EF4-FFF2-40B4-BE49-F238E27FC236}">
                            <a16:creationId xmlns:a16="http://schemas.microsoft.com/office/drawing/2014/main" id="{C94A938D-A82B-4EAE-93DE-89D8C9BE6AA6}"/>
                          </a:ext>
                        </a:extLst>
                      </p:cNvPr>
                      <p:cNvPicPr/>
                      <p:nvPr/>
                    </p:nvPicPr>
                    <p:blipFill>
                      <a:blip r:embed="rId7"/>
                      <a:stretch>
                        <a:fillRect/>
                      </a:stretch>
                    </p:blipFill>
                    <p:spPr>
                      <a:xfrm>
                        <a:off x="2857500" y="2033588"/>
                        <a:ext cx="3429000" cy="7842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8A08670-9C16-4665-9C16-67F9B8B72D3D}"/>
              </a:ext>
            </a:extLst>
          </p:cNvPr>
          <p:cNvGraphicFramePr>
            <a:graphicFrameLocks noChangeAspect="1"/>
          </p:cNvGraphicFramePr>
          <p:nvPr>
            <p:extLst>
              <p:ext uri="{D42A27DB-BD31-4B8C-83A1-F6EECF244321}">
                <p14:modId xmlns:p14="http://schemas.microsoft.com/office/powerpoint/2010/main" val="2645717428"/>
              </p:ext>
            </p:extLst>
          </p:nvPr>
        </p:nvGraphicFramePr>
        <p:xfrm>
          <a:off x="2581275" y="3959225"/>
          <a:ext cx="3784600" cy="835025"/>
        </p:xfrm>
        <a:graphic>
          <a:graphicData uri="http://schemas.openxmlformats.org/presentationml/2006/ole">
            <mc:AlternateContent xmlns:mc="http://schemas.openxmlformats.org/markup-compatibility/2006">
              <mc:Choice xmlns:v="urn:schemas-microsoft-com:vml" Requires="v">
                <p:oleObj name="Equation" r:id="rId8" imgW="1892160" imgH="419040" progId="Equation.DSMT4">
                  <p:embed/>
                </p:oleObj>
              </mc:Choice>
              <mc:Fallback>
                <p:oleObj name="Equation" r:id="rId8" imgW="1892160" imgH="419040" progId="Equation.DSMT4">
                  <p:embed/>
                  <p:pic>
                    <p:nvPicPr>
                      <p:cNvPr id="13" name="Object 12">
                        <a:extLst>
                          <a:ext uri="{FF2B5EF4-FFF2-40B4-BE49-F238E27FC236}">
                            <a16:creationId xmlns:a16="http://schemas.microsoft.com/office/drawing/2014/main" id="{CA2D0B98-A7B4-4ADC-97CA-B9379F42456A}"/>
                          </a:ext>
                        </a:extLst>
                      </p:cNvPr>
                      <p:cNvPicPr/>
                      <p:nvPr/>
                    </p:nvPicPr>
                    <p:blipFill>
                      <a:blip r:embed="rId9"/>
                      <a:stretch>
                        <a:fillRect/>
                      </a:stretch>
                    </p:blipFill>
                    <p:spPr>
                      <a:xfrm>
                        <a:off x="2581275" y="3959225"/>
                        <a:ext cx="3784600" cy="8350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3F593C5-2029-4B7E-A803-B4556443D9C1}"/>
              </a:ext>
            </a:extLst>
          </p:cNvPr>
          <p:cNvGraphicFramePr>
            <a:graphicFrameLocks noChangeAspect="1"/>
          </p:cNvGraphicFramePr>
          <p:nvPr>
            <p:extLst>
              <p:ext uri="{D42A27DB-BD31-4B8C-83A1-F6EECF244321}">
                <p14:modId xmlns:p14="http://schemas.microsoft.com/office/powerpoint/2010/main" val="3415314821"/>
              </p:ext>
            </p:extLst>
          </p:nvPr>
        </p:nvGraphicFramePr>
        <p:xfrm>
          <a:off x="838200" y="5186150"/>
          <a:ext cx="5003800" cy="430212"/>
        </p:xfrm>
        <a:graphic>
          <a:graphicData uri="http://schemas.openxmlformats.org/presentationml/2006/ole">
            <mc:AlternateContent xmlns:mc="http://schemas.openxmlformats.org/markup-compatibility/2006">
              <mc:Choice xmlns:v="urn:schemas-microsoft-com:vml" Requires="v">
                <p:oleObj name="Equation" r:id="rId10" imgW="2501640" imgH="215640" progId="Equation.DSMT4">
                  <p:embed/>
                </p:oleObj>
              </mc:Choice>
              <mc:Fallback>
                <p:oleObj name="Equation" r:id="rId10" imgW="2501640" imgH="215640" progId="Equation.DSMT4">
                  <p:embed/>
                  <p:pic>
                    <p:nvPicPr>
                      <p:cNvPr id="14" name="Object 13">
                        <a:extLst>
                          <a:ext uri="{FF2B5EF4-FFF2-40B4-BE49-F238E27FC236}">
                            <a16:creationId xmlns:a16="http://schemas.microsoft.com/office/drawing/2014/main" id="{88A08670-9C16-4665-9C16-67F9B8B72D3D}"/>
                          </a:ext>
                        </a:extLst>
                      </p:cNvPr>
                      <p:cNvPicPr/>
                      <p:nvPr/>
                    </p:nvPicPr>
                    <p:blipFill>
                      <a:blip r:embed="rId11"/>
                      <a:stretch>
                        <a:fillRect/>
                      </a:stretch>
                    </p:blipFill>
                    <p:spPr>
                      <a:xfrm>
                        <a:off x="838200" y="5186150"/>
                        <a:ext cx="5003800" cy="43021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4A991439-21DC-402D-A2A2-05A84CAE0F91}"/>
              </a:ext>
            </a:extLst>
          </p:cNvPr>
          <p:cNvGraphicFramePr>
            <a:graphicFrameLocks noChangeAspect="1"/>
          </p:cNvGraphicFramePr>
          <p:nvPr>
            <p:extLst>
              <p:ext uri="{D42A27DB-BD31-4B8C-83A1-F6EECF244321}">
                <p14:modId xmlns:p14="http://schemas.microsoft.com/office/powerpoint/2010/main" val="1522089617"/>
              </p:ext>
            </p:extLst>
          </p:nvPr>
        </p:nvGraphicFramePr>
        <p:xfrm>
          <a:off x="909638" y="5669067"/>
          <a:ext cx="4927600" cy="379413"/>
        </p:xfrm>
        <a:graphic>
          <a:graphicData uri="http://schemas.openxmlformats.org/presentationml/2006/ole">
            <mc:AlternateContent xmlns:mc="http://schemas.openxmlformats.org/markup-compatibility/2006">
              <mc:Choice xmlns:v="urn:schemas-microsoft-com:vml" Requires="v">
                <p:oleObj name="Equation" r:id="rId12" imgW="2463480" imgH="190440" progId="Equation.DSMT4">
                  <p:embed/>
                </p:oleObj>
              </mc:Choice>
              <mc:Fallback>
                <p:oleObj name="Equation" r:id="rId12" imgW="2463480" imgH="190440" progId="Equation.DSMT4">
                  <p:embed/>
                  <p:pic>
                    <p:nvPicPr>
                      <p:cNvPr id="15" name="Object 14">
                        <a:extLst>
                          <a:ext uri="{FF2B5EF4-FFF2-40B4-BE49-F238E27FC236}">
                            <a16:creationId xmlns:a16="http://schemas.microsoft.com/office/drawing/2014/main" id="{73F593C5-2029-4B7E-A803-B4556443D9C1}"/>
                          </a:ext>
                        </a:extLst>
                      </p:cNvPr>
                      <p:cNvPicPr/>
                      <p:nvPr/>
                    </p:nvPicPr>
                    <p:blipFill>
                      <a:blip r:embed="rId13"/>
                      <a:stretch>
                        <a:fillRect/>
                      </a:stretch>
                    </p:blipFill>
                    <p:spPr>
                      <a:xfrm>
                        <a:off x="909638" y="5669067"/>
                        <a:ext cx="4927600" cy="37941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654A1838-0451-4625-87A2-6DAC1FB01492}"/>
              </a:ext>
            </a:extLst>
          </p:cNvPr>
          <p:cNvGraphicFramePr>
            <a:graphicFrameLocks noChangeAspect="1"/>
          </p:cNvGraphicFramePr>
          <p:nvPr>
            <p:extLst>
              <p:ext uri="{D42A27DB-BD31-4B8C-83A1-F6EECF244321}">
                <p14:modId xmlns:p14="http://schemas.microsoft.com/office/powerpoint/2010/main" val="1414656537"/>
              </p:ext>
            </p:extLst>
          </p:nvPr>
        </p:nvGraphicFramePr>
        <p:xfrm>
          <a:off x="2903450" y="6089015"/>
          <a:ext cx="2921000" cy="379413"/>
        </p:xfrm>
        <a:graphic>
          <a:graphicData uri="http://schemas.openxmlformats.org/presentationml/2006/ole">
            <mc:AlternateContent xmlns:mc="http://schemas.openxmlformats.org/markup-compatibility/2006">
              <mc:Choice xmlns:v="urn:schemas-microsoft-com:vml" Requires="v">
                <p:oleObj name="Equation" r:id="rId14" imgW="1460160" imgH="190440" progId="Equation.DSMT4">
                  <p:embed/>
                </p:oleObj>
              </mc:Choice>
              <mc:Fallback>
                <p:oleObj name="Equation" r:id="rId14" imgW="1460160" imgH="190440" progId="Equation.DSMT4">
                  <p:embed/>
                  <p:pic>
                    <p:nvPicPr>
                      <p:cNvPr id="16" name="Object 15">
                        <a:extLst>
                          <a:ext uri="{FF2B5EF4-FFF2-40B4-BE49-F238E27FC236}">
                            <a16:creationId xmlns:a16="http://schemas.microsoft.com/office/drawing/2014/main" id="{4A991439-21DC-402D-A2A2-05A84CAE0F91}"/>
                          </a:ext>
                        </a:extLst>
                      </p:cNvPr>
                      <p:cNvPicPr/>
                      <p:nvPr/>
                    </p:nvPicPr>
                    <p:blipFill>
                      <a:blip r:embed="rId15"/>
                      <a:stretch>
                        <a:fillRect/>
                      </a:stretch>
                    </p:blipFill>
                    <p:spPr>
                      <a:xfrm>
                        <a:off x="2903450" y="6089015"/>
                        <a:ext cx="2921000" cy="37941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6E0C38A-FCE1-459A-AD7E-CFA18B51E34B}"/>
              </a:ext>
            </a:extLst>
          </p:cNvPr>
          <p:cNvGraphicFramePr>
            <a:graphicFrameLocks noChangeAspect="1"/>
          </p:cNvGraphicFramePr>
          <p:nvPr>
            <p:extLst>
              <p:ext uri="{D42A27DB-BD31-4B8C-83A1-F6EECF244321}">
                <p14:modId xmlns:p14="http://schemas.microsoft.com/office/powerpoint/2010/main" val="3260094073"/>
              </p:ext>
            </p:extLst>
          </p:nvPr>
        </p:nvGraphicFramePr>
        <p:xfrm>
          <a:off x="5119688" y="6443345"/>
          <a:ext cx="1981200" cy="379413"/>
        </p:xfrm>
        <a:graphic>
          <a:graphicData uri="http://schemas.openxmlformats.org/presentationml/2006/ole">
            <mc:AlternateContent xmlns:mc="http://schemas.openxmlformats.org/markup-compatibility/2006">
              <mc:Choice xmlns:v="urn:schemas-microsoft-com:vml" Requires="v">
                <p:oleObj name="Equation" r:id="rId16" imgW="990360" imgH="190440" progId="Equation.DSMT4">
                  <p:embed/>
                </p:oleObj>
              </mc:Choice>
              <mc:Fallback>
                <p:oleObj name="Equation" r:id="rId16" imgW="990360" imgH="190440" progId="Equation.DSMT4">
                  <p:embed/>
                  <p:pic>
                    <p:nvPicPr>
                      <p:cNvPr id="17" name="Object 16">
                        <a:extLst>
                          <a:ext uri="{FF2B5EF4-FFF2-40B4-BE49-F238E27FC236}">
                            <a16:creationId xmlns:a16="http://schemas.microsoft.com/office/drawing/2014/main" id="{654A1838-0451-4625-87A2-6DAC1FB01492}"/>
                          </a:ext>
                        </a:extLst>
                      </p:cNvPr>
                      <p:cNvPicPr/>
                      <p:nvPr/>
                    </p:nvPicPr>
                    <p:blipFill>
                      <a:blip r:embed="rId17"/>
                      <a:stretch>
                        <a:fillRect/>
                      </a:stretch>
                    </p:blipFill>
                    <p:spPr>
                      <a:xfrm>
                        <a:off x="5119688" y="6443345"/>
                        <a:ext cx="1981200" cy="379413"/>
                      </a:xfrm>
                      <a:prstGeom prst="rect">
                        <a:avLst/>
                      </a:prstGeom>
                    </p:spPr>
                  </p:pic>
                </p:oleObj>
              </mc:Fallback>
            </mc:AlternateContent>
          </a:graphicData>
        </a:graphic>
      </p:graphicFrame>
      <p:pic>
        <p:nvPicPr>
          <p:cNvPr id="23" name="Audio 22">
            <a:hlinkClick r:id="" action="ppaction://media"/>
            <a:extLst>
              <a:ext uri="{FF2B5EF4-FFF2-40B4-BE49-F238E27FC236}">
                <a16:creationId xmlns:a16="http://schemas.microsoft.com/office/drawing/2014/main" id="{7B3B2490-0BEC-474D-85A5-72B0CD4285DF}"/>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57620322"/>
      </p:ext>
    </p:extLst>
  </p:cSld>
  <p:clrMapOvr>
    <a:masterClrMapping/>
  </p:clrMapOvr>
  <mc:AlternateContent xmlns:mc="http://schemas.openxmlformats.org/markup-compatibility/2006">
    <mc:Choice xmlns:p14="http://schemas.microsoft.com/office/powerpoint/2010/main" Requires="p14">
      <p:transition spd="slow" p14:dur="2000" advTm="161786"/>
    </mc:Choice>
    <mc:Fallback>
      <p:transition spd="slow" advTm="16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cross product</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Thus, we have our solutions:</a:t>
            </a:r>
          </a:p>
          <a:p>
            <a:endParaRPr lang="en-US" dirty="0"/>
          </a:p>
          <a:p>
            <a:endParaRPr lang="en-US" dirty="0"/>
          </a:p>
          <a:p>
            <a:endParaRPr lang="en-US" dirty="0"/>
          </a:p>
          <a:p>
            <a:pPr lvl="1"/>
            <a:r>
              <a:rPr lang="en-US" dirty="0"/>
              <a:t>We could choose any </a:t>
            </a:r>
            <a:r>
              <a:rPr lang="en-US" i="1" dirty="0">
                <a:latin typeface="Symbol" panose="05050102010706020507" pitchFamily="18" charset="2"/>
              </a:rPr>
              <a:t>a</a:t>
            </a:r>
            <a:r>
              <a:rPr lang="en-US" dirty="0"/>
              <a:t> we want, but let us choose </a:t>
            </a:r>
            <a:r>
              <a:rPr lang="en-US" i="1" dirty="0">
                <a:latin typeface="Symbol" panose="05050102010706020507" pitchFamily="18" charset="2"/>
              </a:rPr>
              <a:t>a</a:t>
            </a:r>
            <a:r>
              <a:rPr lang="en-US" dirty="0">
                <a:latin typeface="Symbol" panose="05050102010706020507" pitchFamily="18" charset="2"/>
              </a:rPr>
              <a:t> = 1</a:t>
            </a:r>
          </a:p>
          <a:p>
            <a:r>
              <a:rPr lang="en-US" dirty="0"/>
              <a:t>We will define this solution as the </a:t>
            </a:r>
            <a:r>
              <a:rPr lang="en-US" i="1" dirty="0"/>
              <a:t>cross product </a:t>
            </a:r>
            <a:r>
              <a:rPr lang="en-US" dirty="0"/>
              <a:t>of </a:t>
            </a:r>
            <a:r>
              <a:rPr lang="en-US" b="1" dirty="0"/>
              <a:t>u</a:t>
            </a:r>
            <a:r>
              <a:rPr lang="en-US" dirty="0"/>
              <a:t> and </a:t>
            </a:r>
            <a:r>
              <a:rPr lang="en-US" b="1" dirty="0"/>
              <a:t>v</a:t>
            </a:r>
            <a:r>
              <a:rPr lang="en-US" dirty="0"/>
              <a:t>:</a:t>
            </a:r>
          </a:p>
          <a:p>
            <a:pPr lvl="1"/>
            <a:endParaRPr lang="en-US" dirty="0"/>
          </a:p>
          <a:p>
            <a:pPr lvl="1"/>
            <a:endParaRPr lang="en-US" dirty="0"/>
          </a:p>
          <a:p>
            <a:pPr lvl="1"/>
            <a:endParaRPr lang="en-US" dirty="0"/>
          </a:p>
          <a:p>
            <a:pPr lvl="1"/>
            <a:endParaRPr lang="en-US" dirty="0"/>
          </a:p>
          <a:p>
            <a:pPr lvl="1"/>
            <a:r>
              <a:rPr lang="en-US" dirty="0"/>
              <a:t>Noticed if we used </a:t>
            </a:r>
            <a:r>
              <a:rPr lang="en-US" i="1" dirty="0">
                <a:latin typeface="Symbol" panose="05050102010706020507" pitchFamily="18" charset="2"/>
              </a:rPr>
              <a:t>a</a:t>
            </a:r>
            <a:r>
              <a:rPr lang="en-US" dirty="0">
                <a:latin typeface="Times New Roman" panose="02020603050405020304" pitchFamily="18" charset="0"/>
              </a:rPr>
              <a:t> = –1</a:t>
            </a:r>
            <a:r>
              <a:rPr lang="en-US" dirty="0"/>
              <a:t>, the vector would still be perpendicular, but pointing in the other direction</a:t>
            </a:r>
          </a:p>
          <a:p>
            <a:pPr lvl="1"/>
            <a:endParaRPr lang="en-US" dirty="0"/>
          </a:p>
          <a:p>
            <a:pPr lvl="1"/>
            <a:endParaRPr lang="en-US" dirty="0"/>
          </a:p>
          <a:p>
            <a:pPr lvl="1"/>
            <a:endParaRPr lang="en-US" dirty="0"/>
          </a:p>
          <a:p>
            <a:pPr lvl="1"/>
            <a:endParaRPr lang="en-US" dirty="0"/>
          </a:p>
          <a:p>
            <a:pPr lvl="1"/>
            <a:endParaRPr lang="en-US"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9" name="Object 18">
            <a:extLst>
              <a:ext uri="{FF2B5EF4-FFF2-40B4-BE49-F238E27FC236}">
                <a16:creationId xmlns:a16="http://schemas.microsoft.com/office/drawing/2014/main" id="{83BDC5F1-90EF-448D-AA99-8AA87C2D0CEC}"/>
              </a:ext>
            </a:extLst>
          </p:cNvPr>
          <p:cNvGraphicFramePr>
            <a:graphicFrameLocks noChangeAspect="1"/>
          </p:cNvGraphicFramePr>
          <p:nvPr>
            <p:extLst>
              <p:ext uri="{D42A27DB-BD31-4B8C-83A1-F6EECF244321}">
                <p14:modId xmlns:p14="http://schemas.microsoft.com/office/powerpoint/2010/main" val="1014170463"/>
              </p:ext>
            </p:extLst>
          </p:nvPr>
        </p:nvGraphicFramePr>
        <p:xfrm>
          <a:off x="3316288" y="1978026"/>
          <a:ext cx="2082800" cy="1185862"/>
        </p:xfrm>
        <a:graphic>
          <a:graphicData uri="http://schemas.openxmlformats.org/presentationml/2006/ole">
            <mc:AlternateContent xmlns:mc="http://schemas.openxmlformats.org/markup-compatibility/2006">
              <mc:Choice xmlns:v="urn:schemas-microsoft-com:vml" Requires="v">
                <p:oleObj name="Equation" r:id="rId6" imgW="1041120" imgH="596880" progId="Equation.DSMT4">
                  <p:embed/>
                </p:oleObj>
              </mc:Choice>
              <mc:Fallback>
                <p:oleObj name="Equation" r:id="rId6" imgW="1041120" imgH="596880" progId="Equation.DSMT4">
                  <p:embed/>
                  <p:pic>
                    <p:nvPicPr>
                      <p:cNvPr id="13" name="Object 12">
                        <a:extLst>
                          <a:ext uri="{FF2B5EF4-FFF2-40B4-BE49-F238E27FC236}">
                            <a16:creationId xmlns:a16="http://schemas.microsoft.com/office/drawing/2014/main" id="{99B1340F-36EA-4234-9B66-C5A0D743C2EB}"/>
                          </a:ext>
                        </a:extLst>
                      </p:cNvPr>
                      <p:cNvPicPr/>
                      <p:nvPr/>
                    </p:nvPicPr>
                    <p:blipFill>
                      <a:blip r:embed="rId7"/>
                      <a:stretch>
                        <a:fillRect/>
                      </a:stretch>
                    </p:blipFill>
                    <p:spPr>
                      <a:xfrm>
                        <a:off x="3316288" y="1978026"/>
                        <a:ext cx="2082800" cy="118586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4ED5B5CC-1184-452B-AB6D-C97135E84FB4}"/>
              </a:ext>
            </a:extLst>
          </p:cNvPr>
          <p:cNvGraphicFramePr>
            <a:graphicFrameLocks noChangeAspect="1"/>
          </p:cNvGraphicFramePr>
          <p:nvPr>
            <p:extLst>
              <p:ext uri="{D42A27DB-BD31-4B8C-83A1-F6EECF244321}">
                <p14:modId xmlns:p14="http://schemas.microsoft.com/office/powerpoint/2010/main" val="2670414362"/>
              </p:ext>
            </p:extLst>
          </p:nvPr>
        </p:nvGraphicFramePr>
        <p:xfrm>
          <a:off x="3265488" y="4152900"/>
          <a:ext cx="2184400" cy="1185863"/>
        </p:xfrm>
        <a:graphic>
          <a:graphicData uri="http://schemas.openxmlformats.org/presentationml/2006/ole">
            <mc:AlternateContent xmlns:mc="http://schemas.openxmlformats.org/markup-compatibility/2006">
              <mc:Choice xmlns:v="urn:schemas-microsoft-com:vml" Requires="v">
                <p:oleObj name="Equation" r:id="rId8" imgW="1091880" imgH="596880" progId="Equation.DSMT4">
                  <p:embed/>
                </p:oleObj>
              </mc:Choice>
              <mc:Fallback>
                <p:oleObj name="Equation" r:id="rId8" imgW="1091880" imgH="596880" progId="Equation.DSMT4">
                  <p:embed/>
                  <p:pic>
                    <p:nvPicPr>
                      <p:cNvPr id="19" name="Object 18">
                        <a:extLst>
                          <a:ext uri="{FF2B5EF4-FFF2-40B4-BE49-F238E27FC236}">
                            <a16:creationId xmlns:a16="http://schemas.microsoft.com/office/drawing/2014/main" id="{83BDC5F1-90EF-448D-AA99-8AA87C2D0CEC}"/>
                          </a:ext>
                        </a:extLst>
                      </p:cNvPr>
                      <p:cNvPicPr/>
                      <p:nvPr/>
                    </p:nvPicPr>
                    <p:blipFill>
                      <a:blip r:embed="rId9"/>
                      <a:stretch>
                        <a:fillRect/>
                      </a:stretch>
                    </p:blipFill>
                    <p:spPr>
                      <a:xfrm>
                        <a:off x="3265488" y="4152900"/>
                        <a:ext cx="2184400" cy="118586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F954E732-6F28-4426-96E2-6DC6B3CDD24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12909097"/>
      </p:ext>
    </p:extLst>
  </p:cSld>
  <p:clrMapOvr>
    <a:masterClrMapping/>
  </p:clrMapOvr>
  <mc:AlternateContent xmlns:mc="http://schemas.openxmlformats.org/markup-compatibility/2006">
    <mc:Choice xmlns:p14="http://schemas.microsoft.com/office/powerpoint/2010/main" Requires="p14">
      <p:transition spd="slow" p14:dur="2000" advTm="53556"/>
    </mc:Choice>
    <mc:Fallback>
      <p:transition spd="slow" advTm="5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Douglas\Desktop\v1.png">
            <a:extLst>
              <a:ext uri="{FF2B5EF4-FFF2-40B4-BE49-F238E27FC236}">
                <a16:creationId xmlns:a16="http://schemas.microsoft.com/office/drawing/2014/main" id="{AD322A8B-DB61-4D48-B757-406E36D212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5530" y="3100791"/>
            <a:ext cx="2798070" cy="347929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2ADBC90D-E0D5-4D74-AED7-87513CBF4DBD}"/>
              </a:ext>
            </a:extLst>
          </p:cNvPr>
          <p:cNvCxnSpPr>
            <a:cxnSpLocks/>
          </p:cNvCxnSpPr>
          <p:nvPr/>
        </p:nvCxnSpPr>
        <p:spPr>
          <a:xfrm>
            <a:off x="4587090" y="4728864"/>
            <a:ext cx="201168" cy="27432"/>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F4222B9-E8CF-4CDE-ADAD-18868C39E5B8}"/>
              </a:ext>
            </a:extLst>
          </p:cNvPr>
          <p:cNvCxnSpPr>
            <a:cxnSpLocks/>
          </p:cNvCxnSpPr>
          <p:nvPr/>
        </p:nvCxnSpPr>
        <p:spPr>
          <a:xfrm>
            <a:off x="4507119" y="5122692"/>
            <a:ext cx="201168" cy="27432"/>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B643210-AE4A-4964-97B8-FF696706BDA3}"/>
              </a:ext>
            </a:extLst>
          </p:cNvPr>
          <p:cNvCxnSpPr>
            <a:cxnSpLocks/>
          </p:cNvCxnSpPr>
          <p:nvPr/>
        </p:nvCxnSpPr>
        <p:spPr>
          <a:xfrm flipV="1">
            <a:off x="4704781" y="4960763"/>
            <a:ext cx="45756" cy="188504"/>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AF3BE8-9E4B-4315-95F9-C0EDE48744B5}"/>
              </a:ext>
            </a:extLst>
          </p:cNvPr>
          <p:cNvSpPr>
            <a:spLocks noGrp="1"/>
          </p:cNvSpPr>
          <p:nvPr>
            <p:ph type="title"/>
          </p:nvPr>
        </p:nvSpPr>
        <p:spPr/>
        <p:txBody>
          <a:bodyPr/>
          <a:lstStyle/>
          <a:p>
            <a:r>
              <a:rPr lang="en-US" dirty="0"/>
              <a:t>The cross product</a:t>
            </a:r>
          </a:p>
        </p:txBody>
      </p:sp>
      <p:sp>
        <p:nvSpPr>
          <p:cNvPr id="3" name="Content Placeholder 2">
            <a:extLst>
              <a:ext uri="{FF2B5EF4-FFF2-40B4-BE49-F238E27FC236}">
                <a16:creationId xmlns:a16="http://schemas.microsoft.com/office/drawing/2014/main" id="{A8DDAA2C-E709-40C4-9C9A-8080F1C7465F}"/>
              </a:ext>
            </a:extLst>
          </p:cNvPr>
          <p:cNvSpPr>
            <a:spLocks noGrp="1"/>
          </p:cNvSpPr>
          <p:nvPr>
            <p:ph idx="1"/>
          </p:nvPr>
        </p:nvSpPr>
        <p:spPr/>
        <p:txBody>
          <a:bodyPr/>
          <a:lstStyle/>
          <a:p>
            <a:r>
              <a:rPr lang="en-US" dirty="0"/>
              <a:t>Graphically, if we have two vectors </a:t>
            </a:r>
            <a:r>
              <a:rPr lang="en-US" b="1" dirty="0"/>
              <a:t>u</a:t>
            </a:r>
            <a:r>
              <a:rPr lang="en-US" dirty="0"/>
              <a:t> and </a:t>
            </a:r>
            <a:r>
              <a:rPr lang="en-US" b="1" dirty="0"/>
              <a:t>v</a:t>
            </a:r>
            <a:endParaRPr lang="en-US" dirty="0"/>
          </a:p>
          <a:p>
            <a:pPr lvl="1"/>
            <a:r>
              <a:rPr lang="en-US" dirty="0"/>
              <a:t>The cross product </a:t>
            </a:r>
            <a:r>
              <a:rPr lang="en-US" b="1" dirty="0"/>
              <a:t>u</a:t>
            </a:r>
            <a:r>
              <a:rPr lang="en-US" dirty="0"/>
              <a:t> × </a:t>
            </a:r>
            <a:r>
              <a:rPr lang="en-US" b="1" dirty="0"/>
              <a:t>v</a:t>
            </a:r>
            <a:r>
              <a:rPr lang="en-US" dirty="0"/>
              <a:t> will be orthogonal to both</a:t>
            </a:r>
          </a:p>
          <a:p>
            <a:pPr lvl="1"/>
            <a:r>
              <a:rPr lang="en-US" dirty="0"/>
              <a:t>The cross product </a:t>
            </a:r>
            <a:r>
              <a:rPr lang="en-US" b="1" dirty="0"/>
              <a:t>v</a:t>
            </a:r>
            <a:r>
              <a:rPr lang="en-US" dirty="0"/>
              <a:t> × </a:t>
            </a:r>
            <a:r>
              <a:rPr lang="en-US" b="1" dirty="0"/>
              <a:t>u</a:t>
            </a:r>
            <a:r>
              <a:rPr lang="en-US" dirty="0"/>
              <a:t> will also be orthogonal to both,</a:t>
            </a:r>
            <a:br>
              <a:rPr lang="en-US" dirty="0"/>
            </a:br>
            <a:r>
              <a:rPr lang="en-US" dirty="0"/>
              <a:t>	but point in the opposite direction</a:t>
            </a:r>
          </a:p>
          <a:p>
            <a:pPr lvl="1"/>
            <a:endParaRPr lang="en-US" dirty="0"/>
          </a:p>
        </p:txBody>
      </p:sp>
      <p:sp>
        <p:nvSpPr>
          <p:cNvPr id="4" name="Footer Placeholder 3">
            <a:extLst>
              <a:ext uri="{FF2B5EF4-FFF2-40B4-BE49-F238E27FC236}">
                <a16:creationId xmlns:a16="http://schemas.microsoft.com/office/drawing/2014/main" id="{0BF8470E-1675-44CF-85B5-CD115C7D5229}"/>
              </a:ext>
            </a:extLst>
          </p:cNvPr>
          <p:cNvSpPr>
            <a:spLocks noGrp="1"/>
          </p:cNvSpPr>
          <p:nvPr>
            <p:ph type="ftr" sz="quarter" idx="11"/>
          </p:nvPr>
        </p:nvSpPr>
        <p:spPr/>
        <p:txBody>
          <a:bodyPr/>
          <a:lstStyle/>
          <a:p>
            <a:r>
              <a:rPr lang="en-US"/>
              <a:t>The cross product</a:t>
            </a:r>
            <a:endParaRPr lang="en-CA" dirty="0"/>
          </a:p>
        </p:txBody>
      </p:sp>
      <p:sp>
        <p:nvSpPr>
          <p:cNvPr id="5" name="Slide Number Placeholder 4">
            <a:extLst>
              <a:ext uri="{FF2B5EF4-FFF2-40B4-BE49-F238E27FC236}">
                <a16:creationId xmlns:a16="http://schemas.microsoft.com/office/drawing/2014/main" id="{AC60AF9F-359B-4FCA-B5F2-D4DD7A1E5D13}"/>
              </a:ext>
            </a:extLst>
          </p:cNvPr>
          <p:cNvSpPr>
            <a:spLocks noGrp="1"/>
          </p:cNvSpPr>
          <p:nvPr>
            <p:ph type="sldNum" sz="quarter" idx="12"/>
          </p:nvPr>
        </p:nvSpPr>
        <p:spPr/>
        <p:txBody>
          <a:bodyPr/>
          <a:lstStyle/>
          <a:p>
            <a:fld id="{42EF6DC8-DA9C-4533-8A40-BB00A2545AF8}" type="slidenum">
              <a:rPr lang="en-CA" smtClean="0"/>
              <a:pPr/>
              <a:t>7</a:t>
            </a:fld>
            <a:endParaRPr lang="en-CA"/>
          </a:p>
        </p:txBody>
      </p:sp>
      <p:cxnSp>
        <p:nvCxnSpPr>
          <p:cNvPr id="10" name="Straight Arrow Connector 9">
            <a:extLst>
              <a:ext uri="{FF2B5EF4-FFF2-40B4-BE49-F238E27FC236}">
                <a16:creationId xmlns:a16="http://schemas.microsoft.com/office/drawing/2014/main" id="{BEBB8CAC-25DB-4B2A-9CE0-53DF7B421A4B}"/>
              </a:ext>
            </a:extLst>
          </p:cNvPr>
          <p:cNvCxnSpPr>
            <a:cxnSpLocks/>
          </p:cNvCxnSpPr>
          <p:nvPr/>
        </p:nvCxnSpPr>
        <p:spPr>
          <a:xfrm>
            <a:off x="4536139" y="4921618"/>
            <a:ext cx="2034990" cy="26894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077E695-E914-461E-A655-90D3C65F4BD4}"/>
              </a:ext>
            </a:extLst>
          </p:cNvPr>
          <p:cNvCxnSpPr>
            <a:cxnSpLocks/>
          </p:cNvCxnSpPr>
          <p:nvPr/>
        </p:nvCxnSpPr>
        <p:spPr>
          <a:xfrm flipH="1">
            <a:off x="4347882" y="4921618"/>
            <a:ext cx="188256" cy="9233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Object 15">
            <a:extLst>
              <a:ext uri="{FF2B5EF4-FFF2-40B4-BE49-F238E27FC236}">
                <a16:creationId xmlns:a16="http://schemas.microsoft.com/office/drawing/2014/main" id="{07DCD171-D7F8-4A0D-9C34-C08220A259AB}"/>
              </a:ext>
            </a:extLst>
          </p:cNvPr>
          <p:cNvGraphicFramePr>
            <a:graphicFrameLocks noChangeAspect="1"/>
          </p:cNvGraphicFramePr>
          <p:nvPr>
            <p:extLst>
              <p:ext uri="{D42A27DB-BD31-4B8C-83A1-F6EECF244321}">
                <p14:modId xmlns:p14="http://schemas.microsoft.com/office/powerpoint/2010/main" val="3973923237"/>
              </p:ext>
            </p:extLst>
          </p:nvPr>
        </p:nvGraphicFramePr>
        <p:xfrm>
          <a:off x="3794131" y="5395372"/>
          <a:ext cx="584200" cy="252413"/>
        </p:xfrm>
        <a:graphic>
          <a:graphicData uri="http://schemas.openxmlformats.org/presentationml/2006/ole">
            <mc:AlternateContent xmlns:mc="http://schemas.openxmlformats.org/markup-compatibility/2006">
              <mc:Choice xmlns:v="urn:schemas-microsoft-com:vml" Requires="v">
                <p:oleObj name="Equation" r:id="rId7" imgW="291960" imgH="126720" progId="Equation.DSMT4">
                  <p:embed/>
                </p:oleObj>
              </mc:Choice>
              <mc:Fallback>
                <p:oleObj name="Equation" r:id="rId7" imgW="291960" imgH="126720" progId="Equation.DSMT4">
                  <p:embed/>
                  <p:pic>
                    <p:nvPicPr>
                      <p:cNvPr id="20" name="Object 19">
                        <a:extLst>
                          <a:ext uri="{FF2B5EF4-FFF2-40B4-BE49-F238E27FC236}">
                            <a16:creationId xmlns:a16="http://schemas.microsoft.com/office/drawing/2014/main" id="{4ED5B5CC-1184-452B-AB6D-C97135E84FB4}"/>
                          </a:ext>
                        </a:extLst>
                      </p:cNvPr>
                      <p:cNvPicPr/>
                      <p:nvPr/>
                    </p:nvPicPr>
                    <p:blipFill>
                      <a:blip r:embed="rId8"/>
                      <a:stretch>
                        <a:fillRect/>
                      </a:stretch>
                    </p:blipFill>
                    <p:spPr>
                      <a:xfrm>
                        <a:off x="3794131" y="5395372"/>
                        <a:ext cx="584200" cy="25241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07AEF7A-3539-45CD-BD69-FEBB41A0268B}"/>
              </a:ext>
            </a:extLst>
          </p:cNvPr>
          <p:cNvGraphicFramePr>
            <a:graphicFrameLocks noChangeAspect="1"/>
          </p:cNvGraphicFramePr>
          <p:nvPr>
            <p:extLst>
              <p:ext uri="{D42A27DB-BD31-4B8C-83A1-F6EECF244321}">
                <p14:modId xmlns:p14="http://schemas.microsoft.com/office/powerpoint/2010/main" val="3964161365"/>
              </p:ext>
            </p:extLst>
          </p:nvPr>
        </p:nvGraphicFramePr>
        <p:xfrm>
          <a:off x="6324599" y="4850098"/>
          <a:ext cx="228600" cy="252413"/>
        </p:xfrm>
        <a:graphic>
          <a:graphicData uri="http://schemas.openxmlformats.org/presentationml/2006/ole">
            <mc:AlternateContent xmlns:mc="http://schemas.openxmlformats.org/markup-compatibility/2006">
              <mc:Choice xmlns:v="urn:schemas-microsoft-com:vml" Requires="v">
                <p:oleObj name="Equation" r:id="rId9" imgW="114120" imgH="126720" progId="Equation.DSMT4">
                  <p:embed/>
                </p:oleObj>
              </mc:Choice>
              <mc:Fallback>
                <p:oleObj name="Equation" r:id="rId9" imgW="114120" imgH="126720" progId="Equation.DSMT4">
                  <p:embed/>
                  <p:pic>
                    <p:nvPicPr>
                      <p:cNvPr id="16" name="Object 15">
                        <a:extLst>
                          <a:ext uri="{FF2B5EF4-FFF2-40B4-BE49-F238E27FC236}">
                            <a16:creationId xmlns:a16="http://schemas.microsoft.com/office/drawing/2014/main" id="{07DCD171-D7F8-4A0D-9C34-C08220A259AB}"/>
                          </a:ext>
                        </a:extLst>
                      </p:cNvPr>
                      <p:cNvPicPr/>
                      <p:nvPr/>
                    </p:nvPicPr>
                    <p:blipFill>
                      <a:blip r:embed="rId10"/>
                      <a:stretch>
                        <a:fillRect/>
                      </a:stretch>
                    </p:blipFill>
                    <p:spPr>
                      <a:xfrm>
                        <a:off x="6324599" y="4850098"/>
                        <a:ext cx="228600" cy="25241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39211F38-2656-4C90-B642-681431611770}"/>
              </a:ext>
            </a:extLst>
          </p:cNvPr>
          <p:cNvGraphicFramePr>
            <a:graphicFrameLocks noChangeAspect="1"/>
          </p:cNvGraphicFramePr>
          <p:nvPr>
            <p:extLst>
              <p:ext uri="{D42A27DB-BD31-4B8C-83A1-F6EECF244321}">
                <p14:modId xmlns:p14="http://schemas.microsoft.com/office/powerpoint/2010/main" val="920496037"/>
              </p:ext>
            </p:extLst>
          </p:nvPr>
        </p:nvGraphicFramePr>
        <p:xfrm>
          <a:off x="5125569" y="5709613"/>
          <a:ext cx="228600" cy="252413"/>
        </p:xfrm>
        <a:graphic>
          <a:graphicData uri="http://schemas.openxmlformats.org/presentationml/2006/ole">
            <mc:AlternateContent xmlns:mc="http://schemas.openxmlformats.org/markup-compatibility/2006">
              <mc:Choice xmlns:v="urn:schemas-microsoft-com:vml" Requires="v">
                <p:oleObj name="Equation" r:id="rId11" imgW="114120" imgH="126720" progId="Equation.DSMT4">
                  <p:embed/>
                </p:oleObj>
              </mc:Choice>
              <mc:Fallback>
                <p:oleObj name="Equation" r:id="rId11" imgW="114120" imgH="126720" progId="Equation.DSMT4">
                  <p:embed/>
                  <p:pic>
                    <p:nvPicPr>
                      <p:cNvPr id="17" name="Object 16">
                        <a:extLst>
                          <a:ext uri="{FF2B5EF4-FFF2-40B4-BE49-F238E27FC236}">
                            <a16:creationId xmlns:a16="http://schemas.microsoft.com/office/drawing/2014/main" id="{007AEF7A-3539-45CD-BD69-FEBB41A0268B}"/>
                          </a:ext>
                        </a:extLst>
                      </p:cNvPr>
                      <p:cNvPicPr/>
                      <p:nvPr/>
                    </p:nvPicPr>
                    <p:blipFill>
                      <a:blip r:embed="rId12"/>
                      <a:stretch>
                        <a:fillRect/>
                      </a:stretch>
                    </p:blipFill>
                    <p:spPr>
                      <a:xfrm>
                        <a:off x="5125569" y="5709613"/>
                        <a:ext cx="228600" cy="252413"/>
                      </a:xfrm>
                      <a:prstGeom prst="rect">
                        <a:avLst/>
                      </a:prstGeom>
                    </p:spPr>
                  </p:pic>
                </p:oleObj>
              </mc:Fallback>
            </mc:AlternateContent>
          </a:graphicData>
        </a:graphic>
      </p:graphicFrame>
      <p:cxnSp>
        <p:nvCxnSpPr>
          <p:cNvPr id="19" name="Straight Arrow Connector 18">
            <a:extLst>
              <a:ext uri="{FF2B5EF4-FFF2-40B4-BE49-F238E27FC236}">
                <a16:creationId xmlns:a16="http://schemas.microsoft.com/office/drawing/2014/main" id="{C4E410F5-42EA-4939-B0F8-B9C4EB18539F}"/>
              </a:ext>
            </a:extLst>
          </p:cNvPr>
          <p:cNvCxnSpPr>
            <a:cxnSpLocks/>
          </p:cNvCxnSpPr>
          <p:nvPr/>
        </p:nvCxnSpPr>
        <p:spPr>
          <a:xfrm flipV="1">
            <a:off x="4536138" y="3993748"/>
            <a:ext cx="192024" cy="923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Object 20">
            <a:extLst>
              <a:ext uri="{FF2B5EF4-FFF2-40B4-BE49-F238E27FC236}">
                <a16:creationId xmlns:a16="http://schemas.microsoft.com/office/drawing/2014/main" id="{8D7C7BA5-E48E-423C-A75D-5A4C2CFFA4BE}"/>
              </a:ext>
            </a:extLst>
          </p:cNvPr>
          <p:cNvGraphicFramePr>
            <a:graphicFrameLocks noChangeAspect="1"/>
          </p:cNvGraphicFramePr>
          <p:nvPr>
            <p:extLst>
              <p:ext uri="{D42A27DB-BD31-4B8C-83A1-F6EECF244321}">
                <p14:modId xmlns:p14="http://schemas.microsoft.com/office/powerpoint/2010/main" val="1944911537"/>
              </p:ext>
            </p:extLst>
          </p:nvPr>
        </p:nvGraphicFramePr>
        <p:xfrm>
          <a:off x="4819663" y="4110306"/>
          <a:ext cx="584200" cy="252413"/>
        </p:xfrm>
        <a:graphic>
          <a:graphicData uri="http://schemas.openxmlformats.org/presentationml/2006/ole">
            <mc:AlternateContent xmlns:mc="http://schemas.openxmlformats.org/markup-compatibility/2006">
              <mc:Choice xmlns:v="urn:schemas-microsoft-com:vml" Requires="v">
                <p:oleObj name="Equation" r:id="rId13" imgW="291960" imgH="126720" progId="Equation.DSMT4">
                  <p:embed/>
                </p:oleObj>
              </mc:Choice>
              <mc:Fallback>
                <p:oleObj name="Equation" r:id="rId13" imgW="291960" imgH="126720" progId="Equation.DSMT4">
                  <p:embed/>
                  <p:pic>
                    <p:nvPicPr>
                      <p:cNvPr id="16" name="Object 15">
                        <a:extLst>
                          <a:ext uri="{FF2B5EF4-FFF2-40B4-BE49-F238E27FC236}">
                            <a16:creationId xmlns:a16="http://schemas.microsoft.com/office/drawing/2014/main" id="{07DCD171-D7F8-4A0D-9C34-C08220A259AB}"/>
                          </a:ext>
                        </a:extLst>
                      </p:cNvPr>
                      <p:cNvPicPr/>
                      <p:nvPr/>
                    </p:nvPicPr>
                    <p:blipFill>
                      <a:blip r:embed="rId14"/>
                      <a:stretch>
                        <a:fillRect/>
                      </a:stretch>
                    </p:blipFill>
                    <p:spPr>
                      <a:xfrm>
                        <a:off x="4819663" y="4110306"/>
                        <a:ext cx="584200" cy="252413"/>
                      </a:xfrm>
                      <a:prstGeom prst="rect">
                        <a:avLst/>
                      </a:prstGeom>
                    </p:spPr>
                  </p:pic>
                </p:oleObj>
              </mc:Fallback>
            </mc:AlternateContent>
          </a:graphicData>
        </a:graphic>
      </p:graphicFrame>
      <p:cxnSp>
        <p:nvCxnSpPr>
          <p:cNvPr id="23" name="Straight Arrow Connector 22">
            <a:extLst>
              <a:ext uri="{FF2B5EF4-FFF2-40B4-BE49-F238E27FC236}">
                <a16:creationId xmlns:a16="http://schemas.microsoft.com/office/drawing/2014/main" id="{15CB5EC0-B0BB-46D4-B94B-B56E19B6DAC5}"/>
              </a:ext>
            </a:extLst>
          </p:cNvPr>
          <p:cNvCxnSpPr>
            <a:cxnSpLocks/>
          </p:cNvCxnSpPr>
          <p:nvPr/>
        </p:nvCxnSpPr>
        <p:spPr>
          <a:xfrm flipV="1">
            <a:off x="4742502" y="4748004"/>
            <a:ext cx="45756" cy="188504"/>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30B52E1-62D4-4E00-BCF5-B2BCEB885FD4}"/>
              </a:ext>
            </a:extLst>
          </p:cNvPr>
          <p:cNvCxnSpPr>
            <a:cxnSpLocks/>
          </p:cNvCxnSpPr>
          <p:nvPr/>
        </p:nvCxnSpPr>
        <p:spPr>
          <a:xfrm>
            <a:off x="4583712" y="4729856"/>
            <a:ext cx="128481" cy="111188"/>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AE1CD4E-24DA-45F1-AAA2-7C71E5D98426}"/>
              </a:ext>
            </a:extLst>
          </p:cNvPr>
          <p:cNvCxnSpPr>
            <a:cxnSpLocks/>
          </p:cNvCxnSpPr>
          <p:nvPr/>
        </p:nvCxnSpPr>
        <p:spPr>
          <a:xfrm>
            <a:off x="4497705" y="5129720"/>
            <a:ext cx="128481" cy="111188"/>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7D8D6F3-AB1A-48BF-BF8C-8F0C6728AA33}"/>
              </a:ext>
            </a:extLst>
          </p:cNvPr>
          <p:cNvCxnSpPr>
            <a:cxnSpLocks/>
          </p:cNvCxnSpPr>
          <p:nvPr/>
        </p:nvCxnSpPr>
        <p:spPr>
          <a:xfrm flipV="1">
            <a:off x="4622305" y="5053622"/>
            <a:ext cx="45756" cy="188504"/>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590E67E-1DF3-42C6-9974-C926BB03EF01}"/>
              </a:ext>
            </a:extLst>
          </p:cNvPr>
          <p:cNvCxnSpPr>
            <a:cxnSpLocks/>
          </p:cNvCxnSpPr>
          <p:nvPr/>
        </p:nvCxnSpPr>
        <p:spPr>
          <a:xfrm>
            <a:off x="4536140" y="4921618"/>
            <a:ext cx="959224" cy="84268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D51E96D-4D2F-47FB-BE12-52EF19D81425}"/>
              </a:ext>
            </a:extLst>
          </p:cNvPr>
          <p:cNvCxnSpPr>
            <a:cxnSpLocks/>
          </p:cNvCxnSpPr>
          <p:nvPr/>
        </p:nvCxnSpPr>
        <p:spPr>
          <a:xfrm flipV="1">
            <a:off x="4666062" y="4837845"/>
            <a:ext cx="45756" cy="188504"/>
          </a:xfrm>
          <a:prstGeom prst="straightConnector1">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3" name="Audio 32">
            <a:hlinkClick r:id="" action="ppaction://media"/>
            <a:extLst>
              <a:ext uri="{FF2B5EF4-FFF2-40B4-BE49-F238E27FC236}">
                <a16:creationId xmlns:a16="http://schemas.microsoft.com/office/drawing/2014/main" id="{24DEE052-4CB1-4647-9E40-1D8AF97C2F9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39412316"/>
      </p:ext>
    </p:extLst>
  </p:cSld>
  <p:clrMapOvr>
    <a:masterClrMapping/>
  </p:clrMapOvr>
  <mc:AlternateContent xmlns:mc="http://schemas.openxmlformats.org/markup-compatibility/2006">
    <mc:Choice xmlns:p14="http://schemas.microsoft.com/office/powerpoint/2010/main" Requires="p14">
      <p:transition spd="slow" p14:dur="2000" advTm="61451"/>
    </mc:Choice>
    <mc:Fallback>
      <p:transition spd="slow" advTm="61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right-hand rule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We have therefore chosen one of two orientations with </a:t>
            </a:r>
          </a:p>
          <a:p>
            <a:pPr lvl="1"/>
            <a:r>
              <a:rPr lang="en-US" dirty="0"/>
              <a:t>We will say that this satisfies the </a:t>
            </a:r>
            <a:r>
              <a:rPr lang="en-US" i="1" dirty="0"/>
              <a:t>right-hand rule</a:t>
            </a:r>
            <a:r>
              <a:rPr lang="en-US" dirty="0"/>
              <a:t> according to these rules:</a:t>
            </a:r>
          </a:p>
          <a:p>
            <a:pPr lvl="1"/>
            <a:endParaRPr lang="en-US" dirty="0"/>
          </a:p>
          <a:p>
            <a:pPr lvl="1"/>
            <a:endParaRPr lang="en-US" dirty="0"/>
          </a:p>
          <a:p>
            <a:pPr lvl="1"/>
            <a:endParaRPr lang="en-US" dirty="0"/>
          </a:p>
          <a:p>
            <a:pPr lvl="1"/>
            <a:endParaRPr lang="en-US" dirty="0"/>
          </a:p>
          <a:p>
            <a:pPr lvl="1"/>
            <a:endParaRPr lang="en-US"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pic>
        <p:nvPicPr>
          <p:cNvPr id="9" name="Picture 8">
            <a:extLst>
              <a:ext uri="{FF2B5EF4-FFF2-40B4-BE49-F238E27FC236}">
                <a16:creationId xmlns:a16="http://schemas.microsoft.com/office/drawing/2014/main" id="{ABF5CA5A-A4E7-4307-82F0-2E1C1ABCA497}"/>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562678" y="2735250"/>
            <a:ext cx="7411985" cy="3970350"/>
          </a:xfrm>
          <a:prstGeom prst="rect">
            <a:avLst/>
          </a:prstGeom>
          <a:noFill/>
          <a:ln>
            <a:noFill/>
          </a:ln>
        </p:spPr>
      </p:pic>
      <p:sp>
        <p:nvSpPr>
          <p:cNvPr id="5" name="Rectangle 4">
            <a:extLst>
              <a:ext uri="{FF2B5EF4-FFF2-40B4-BE49-F238E27FC236}">
                <a16:creationId xmlns:a16="http://schemas.microsoft.com/office/drawing/2014/main" id="{E7DC132B-55C5-444F-9716-A3643FE08915}"/>
              </a:ext>
            </a:extLst>
          </p:cNvPr>
          <p:cNvSpPr/>
          <p:nvPr/>
        </p:nvSpPr>
        <p:spPr>
          <a:xfrm>
            <a:off x="4156364" y="2735250"/>
            <a:ext cx="281165" cy="4046550"/>
          </a:xfrm>
          <a:prstGeom prst="rect">
            <a:avLst/>
          </a:prstGeom>
          <a:solidFill>
            <a:srgbClr val="19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38FDD319-3C83-4D99-A91F-A871581C371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08807114"/>
      </p:ext>
    </p:extLst>
  </p:cSld>
  <p:clrMapOvr>
    <a:masterClrMapping/>
  </p:clrMapOvr>
  <mc:AlternateContent xmlns:mc="http://schemas.openxmlformats.org/markup-compatibility/2006">
    <mc:Choice xmlns:p14="http://schemas.microsoft.com/office/powerpoint/2010/main" Requires="p14">
      <p:transition spd="slow" p14:dur="2000" advTm="93426"/>
    </mc:Choice>
    <mc:Fallback>
      <p:transition spd="slow" advTm="93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t>
            </a:r>
            <a:r>
              <a:rPr lang="en-US" i="1" dirty="0"/>
              <a:t>aide-mémoire </a:t>
            </a:r>
            <a:endParaRPr lang="en-CA" b="1" i="1" dirty="0"/>
          </a:p>
        </p:txBody>
      </p:sp>
      <p:sp>
        <p:nvSpPr>
          <p:cNvPr id="3" name="Content Placeholder 2"/>
          <p:cNvSpPr>
            <a:spLocks noGrp="1"/>
          </p:cNvSpPr>
          <p:nvPr>
            <p:ph idx="1"/>
          </p:nvPr>
        </p:nvSpPr>
        <p:spPr>
          <a:xfrm>
            <a:off x="457200" y="1600200"/>
            <a:ext cx="8032044" cy="4525963"/>
          </a:xfrm>
        </p:spPr>
        <p:txBody>
          <a:bodyPr/>
          <a:lstStyle/>
          <a:p>
            <a:r>
              <a:rPr lang="en-US" dirty="0"/>
              <a:t>This is an ugly formula….</a:t>
            </a:r>
          </a:p>
          <a:p>
            <a:pPr lvl="1"/>
            <a:endParaRPr lang="en-US" dirty="0"/>
          </a:p>
          <a:p>
            <a:pPr lvl="1"/>
            <a:endParaRPr lang="en-US" b="1" dirty="0"/>
          </a:p>
          <a:p>
            <a:pPr lvl="1"/>
            <a:endParaRPr lang="en-US" b="1" dirty="0"/>
          </a:p>
          <a:p>
            <a:pPr lvl="1"/>
            <a:endParaRPr lang="en-US" dirty="0"/>
          </a:p>
          <a:p>
            <a:r>
              <a:rPr lang="en-US" dirty="0"/>
              <a:t>This is an easier </a:t>
            </a:r>
            <a:r>
              <a:rPr lang="en-US" i="1" dirty="0"/>
              <a:t>aide-mémoire</a:t>
            </a:r>
            <a:r>
              <a:rPr lang="en-US" dirty="0"/>
              <a:t> to memorize this formula</a:t>
            </a:r>
          </a:p>
        </p:txBody>
      </p:sp>
      <p:sp>
        <p:nvSpPr>
          <p:cNvPr id="4" name="Footer Placeholder 3"/>
          <p:cNvSpPr>
            <a:spLocks noGrp="1"/>
          </p:cNvSpPr>
          <p:nvPr>
            <p:ph type="ftr" sz="quarter" idx="11"/>
          </p:nvPr>
        </p:nvSpPr>
        <p:spPr/>
        <p:txBody>
          <a:bodyPr/>
          <a:lstStyle/>
          <a:p>
            <a:r>
              <a:rPr lang="en-US"/>
              <a:t>The cross product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4" name="Object 13">
            <a:extLst>
              <a:ext uri="{FF2B5EF4-FFF2-40B4-BE49-F238E27FC236}">
                <a16:creationId xmlns:a16="http://schemas.microsoft.com/office/drawing/2014/main" id="{53A6C91C-7420-476A-9513-4B4C6FC2E157}"/>
              </a:ext>
            </a:extLst>
          </p:cNvPr>
          <p:cNvGraphicFramePr>
            <a:graphicFrameLocks noChangeAspect="1"/>
          </p:cNvGraphicFramePr>
          <p:nvPr>
            <p:extLst>
              <p:ext uri="{D42A27DB-BD31-4B8C-83A1-F6EECF244321}">
                <p14:modId xmlns:p14="http://schemas.microsoft.com/office/powerpoint/2010/main" val="1180280563"/>
              </p:ext>
            </p:extLst>
          </p:nvPr>
        </p:nvGraphicFramePr>
        <p:xfrm>
          <a:off x="2905381" y="4136596"/>
          <a:ext cx="3333237" cy="1523649"/>
        </p:xfrm>
        <a:graphic>
          <a:graphicData uri="http://schemas.openxmlformats.org/presentationml/2006/ole">
            <mc:AlternateContent xmlns:mc="http://schemas.openxmlformats.org/markup-compatibility/2006">
              <mc:Choice xmlns:v="urn:schemas-microsoft-com:vml" Requires="v">
                <p:oleObj name="Equation" r:id="rId5" imgW="1295280" imgH="596880" progId="Equation.DSMT4">
                  <p:embed/>
                </p:oleObj>
              </mc:Choice>
              <mc:Fallback>
                <p:oleObj name="Equation" r:id="rId5" imgW="1295280" imgH="596880" progId="Equation.DSMT4">
                  <p:embed/>
                  <p:pic>
                    <p:nvPicPr>
                      <p:cNvPr id="10" name="Object 9">
                        <a:extLst>
                          <a:ext uri="{FF2B5EF4-FFF2-40B4-BE49-F238E27FC236}">
                            <a16:creationId xmlns:a16="http://schemas.microsoft.com/office/drawing/2014/main" id="{101E7B74-EB80-4C67-8019-B91085C0B1F5}"/>
                          </a:ext>
                        </a:extLst>
                      </p:cNvPr>
                      <p:cNvPicPr/>
                      <p:nvPr/>
                    </p:nvPicPr>
                    <p:blipFill>
                      <a:blip r:embed="rId6"/>
                      <a:stretch>
                        <a:fillRect/>
                      </a:stretch>
                    </p:blipFill>
                    <p:spPr>
                      <a:xfrm>
                        <a:off x="2905381" y="4136596"/>
                        <a:ext cx="3333237" cy="1523649"/>
                      </a:xfrm>
                      <a:prstGeom prst="rect">
                        <a:avLst/>
                      </a:prstGeom>
                    </p:spPr>
                  </p:pic>
                </p:oleObj>
              </mc:Fallback>
            </mc:AlternateContent>
          </a:graphicData>
        </a:graphic>
      </p:graphicFrame>
      <p:cxnSp>
        <p:nvCxnSpPr>
          <p:cNvPr id="6" name="Straight Arrow Connector 5">
            <a:extLst>
              <a:ext uri="{FF2B5EF4-FFF2-40B4-BE49-F238E27FC236}">
                <a16:creationId xmlns:a16="http://schemas.microsoft.com/office/drawing/2014/main" id="{4C2D650D-820F-43F8-8D10-7472405B3D56}"/>
              </a:ext>
            </a:extLst>
          </p:cNvPr>
          <p:cNvCxnSpPr>
            <a:cxnSpLocks/>
          </p:cNvCxnSpPr>
          <p:nvPr/>
        </p:nvCxnSpPr>
        <p:spPr>
          <a:xfrm>
            <a:off x="2802579" y="4134753"/>
            <a:ext cx="1805049"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787097-ABBC-44C8-8844-1648EDB55BDB}"/>
              </a:ext>
            </a:extLst>
          </p:cNvPr>
          <p:cNvCxnSpPr>
            <a:cxnSpLocks/>
          </p:cNvCxnSpPr>
          <p:nvPr/>
        </p:nvCxnSpPr>
        <p:spPr>
          <a:xfrm>
            <a:off x="3323115" y="4134753"/>
            <a:ext cx="1805049"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EDD0A5-D93B-4345-8F01-37B37BC85D64}"/>
              </a:ext>
            </a:extLst>
          </p:cNvPr>
          <p:cNvCxnSpPr>
            <a:cxnSpLocks/>
          </p:cNvCxnSpPr>
          <p:nvPr/>
        </p:nvCxnSpPr>
        <p:spPr>
          <a:xfrm>
            <a:off x="3843651" y="4134753"/>
            <a:ext cx="1805049" cy="15675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13A09A4-4FB7-44FE-AAF4-3DCCBCDBCAAA}"/>
              </a:ext>
            </a:extLst>
          </p:cNvPr>
          <p:cNvCxnSpPr>
            <a:cxnSpLocks/>
          </p:cNvCxnSpPr>
          <p:nvPr/>
        </p:nvCxnSpPr>
        <p:spPr>
          <a:xfrm flipH="1">
            <a:off x="4507803" y="4130898"/>
            <a:ext cx="1803567"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5789065-5FB8-4A62-8F3F-866CCD591AA3}"/>
              </a:ext>
            </a:extLst>
          </p:cNvPr>
          <p:cNvCxnSpPr>
            <a:cxnSpLocks/>
          </p:cNvCxnSpPr>
          <p:nvPr/>
        </p:nvCxnSpPr>
        <p:spPr>
          <a:xfrm flipH="1">
            <a:off x="3999570" y="4130898"/>
            <a:ext cx="1803567"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A1614B-CF0A-458A-A00A-BB0187374ECD}"/>
              </a:ext>
            </a:extLst>
          </p:cNvPr>
          <p:cNvCxnSpPr>
            <a:cxnSpLocks/>
          </p:cNvCxnSpPr>
          <p:nvPr/>
        </p:nvCxnSpPr>
        <p:spPr>
          <a:xfrm flipH="1">
            <a:off x="3384461" y="4130898"/>
            <a:ext cx="1803567" cy="15675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Object 22">
            <a:extLst>
              <a:ext uri="{FF2B5EF4-FFF2-40B4-BE49-F238E27FC236}">
                <a16:creationId xmlns:a16="http://schemas.microsoft.com/office/drawing/2014/main" id="{F78874E0-042F-421B-ACE7-75685460A8B4}"/>
              </a:ext>
            </a:extLst>
          </p:cNvPr>
          <p:cNvGraphicFramePr>
            <a:graphicFrameLocks noChangeAspect="1"/>
          </p:cNvGraphicFramePr>
          <p:nvPr>
            <p:extLst>
              <p:ext uri="{D42A27DB-BD31-4B8C-83A1-F6EECF244321}">
                <p14:modId xmlns:p14="http://schemas.microsoft.com/office/powerpoint/2010/main" val="1855851658"/>
              </p:ext>
            </p:extLst>
          </p:nvPr>
        </p:nvGraphicFramePr>
        <p:xfrm>
          <a:off x="3225186" y="1997123"/>
          <a:ext cx="2184400" cy="1185863"/>
        </p:xfrm>
        <a:graphic>
          <a:graphicData uri="http://schemas.openxmlformats.org/presentationml/2006/ole">
            <mc:AlternateContent xmlns:mc="http://schemas.openxmlformats.org/markup-compatibility/2006">
              <mc:Choice xmlns:v="urn:schemas-microsoft-com:vml" Requires="v">
                <p:oleObj name="Equation" r:id="rId7" imgW="1091880" imgH="596880" progId="Equation.DSMT4">
                  <p:embed/>
                </p:oleObj>
              </mc:Choice>
              <mc:Fallback>
                <p:oleObj name="Equation" r:id="rId7" imgW="1091880" imgH="596880" progId="Equation.DSMT4">
                  <p:embed/>
                  <p:pic>
                    <p:nvPicPr>
                      <p:cNvPr id="20" name="Object 19">
                        <a:extLst>
                          <a:ext uri="{FF2B5EF4-FFF2-40B4-BE49-F238E27FC236}">
                            <a16:creationId xmlns:a16="http://schemas.microsoft.com/office/drawing/2014/main" id="{4ED5B5CC-1184-452B-AB6D-C97135E84FB4}"/>
                          </a:ext>
                        </a:extLst>
                      </p:cNvPr>
                      <p:cNvPicPr/>
                      <p:nvPr/>
                    </p:nvPicPr>
                    <p:blipFill>
                      <a:blip r:embed="rId8"/>
                      <a:stretch>
                        <a:fillRect/>
                      </a:stretch>
                    </p:blipFill>
                    <p:spPr>
                      <a:xfrm>
                        <a:off x="3225186" y="1997123"/>
                        <a:ext cx="2184400" cy="118586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3D748281-B6FA-4079-A1E3-2C352F55C7D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63841677"/>
      </p:ext>
    </p:extLst>
  </p:cSld>
  <p:clrMapOvr>
    <a:masterClrMapping/>
  </p:clrMapOvr>
  <mc:AlternateContent xmlns:mc="http://schemas.openxmlformats.org/markup-compatibility/2006">
    <mc:Choice xmlns:p14="http://schemas.microsoft.com/office/powerpoint/2010/main" Requires="p14">
      <p:transition spd="slow" p14:dur="2000" advTm="146392"/>
    </mc:Choice>
    <mc:Fallback>
      <p:transition spd="slow" advTm="14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5.8|6.2|9.8"/>
</p:tagLst>
</file>

<file path=ppt/tags/tag10.xml><?xml version="1.0" encoding="utf-8"?>
<p:tagLst xmlns:a="http://schemas.openxmlformats.org/drawingml/2006/main" xmlns:r="http://schemas.openxmlformats.org/officeDocument/2006/relationships" xmlns:p="http://schemas.openxmlformats.org/presentationml/2006/main">
  <p:tag name="TIMING" val="|14.9|42.5|16.4|43.9"/>
</p:tagLst>
</file>

<file path=ppt/tags/tag11.xml><?xml version="1.0" encoding="utf-8"?>
<p:tagLst xmlns:a="http://schemas.openxmlformats.org/drawingml/2006/main" xmlns:r="http://schemas.openxmlformats.org/officeDocument/2006/relationships" xmlns:p="http://schemas.openxmlformats.org/presentationml/2006/main">
  <p:tag name="TIMING" val="|8.9"/>
</p:tagLst>
</file>

<file path=ppt/tags/tag12.xml><?xml version="1.0" encoding="utf-8"?>
<p:tagLst xmlns:a="http://schemas.openxmlformats.org/drawingml/2006/main" xmlns:r="http://schemas.openxmlformats.org/officeDocument/2006/relationships" xmlns:p="http://schemas.openxmlformats.org/presentationml/2006/main">
  <p:tag name="TIMING" val="|23.9|26.8"/>
</p:tagLst>
</file>

<file path=ppt/tags/tag13.xml><?xml version="1.0" encoding="utf-8"?>
<p:tagLst xmlns:a="http://schemas.openxmlformats.org/drawingml/2006/main" xmlns:r="http://schemas.openxmlformats.org/officeDocument/2006/relationships" xmlns:p="http://schemas.openxmlformats.org/presentationml/2006/main">
  <p:tag name="TIMING" val="|15.4|16.8"/>
</p:tagLst>
</file>

<file path=ppt/tags/tag14.xml><?xml version="1.0" encoding="utf-8"?>
<p:tagLst xmlns:a="http://schemas.openxmlformats.org/drawingml/2006/main" xmlns:r="http://schemas.openxmlformats.org/officeDocument/2006/relationships" xmlns:p="http://schemas.openxmlformats.org/presentationml/2006/main">
  <p:tag name="TIMING" val="|19.1|76.4|10.9|3.2|17.4|14.5"/>
</p:tagLst>
</file>

<file path=ppt/tags/tag15.xml><?xml version="1.0" encoding="utf-8"?>
<p:tagLst xmlns:a="http://schemas.openxmlformats.org/drawingml/2006/main" xmlns:r="http://schemas.openxmlformats.org/officeDocument/2006/relationships" xmlns:p="http://schemas.openxmlformats.org/presentationml/2006/main">
  <p:tag name="TIMING" val="|16.3|18.9"/>
</p:tagLst>
</file>

<file path=ppt/tags/tag16.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0.2|6.2|13|18.1|35.7"/>
</p:tagLst>
</file>

<file path=ppt/tags/tag3.xml><?xml version="1.0" encoding="utf-8"?>
<p:tagLst xmlns:a="http://schemas.openxmlformats.org/drawingml/2006/main" xmlns:r="http://schemas.openxmlformats.org/officeDocument/2006/relationships" xmlns:p="http://schemas.openxmlformats.org/presentationml/2006/main">
  <p:tag name="TIMING" val="|22.8|51.3|33.9|17.8|17.6|6.9"/>
</p:tagLst>
</file>

<file path=ppt/tags/tag4.xml><?xml version="1.0" encoding="utf-8"?>
<p:tagLst xmlns:a="http://schemas.openxmlformats.org/drawingml/2006/main" xmlns:r="http://schemas.openxmlformats.org/officeDocument/2006/relationships" xmlns:p="http://schemas.openxmlformats.org/presentationml/2006/main">
  <p:tag name="TIMING" val="|18.3|8.9|11.2"/>
</p:tagLst>
</file>

<file path=ppt/tags/tag5.xml><?xml version="1.0" encoding="utf-8"?>
<p:tagLst xmlns:a="http://schemas.openxmlformats.org/drawingml/2006/main" xmlns:r="http://schemas.openxmlformats.org/officeDocument/2006/relationships" xmlns:p="http://schemas.openxmlformats.org/presentationml/2006/main">
  <p:tag name="TIMING" val="|5.1|10.4|4.5"/>
</p:tagLst>
</file>

<file path=ppt/tags/tag6.xml><?xml version="1.0" encoding="utf-8"?>
<p:tagLst xmlns:a="http://schemas.openxmlformats.org/drawingml/2006/main" xmlns:r="http://schemas.openxmlformats.org/officeDocument/2006/relationships" xmlns:p="http://schemas.openxmlformats.org/presentationml/2006/main">
  <p:tag name="TIMING" val="|18.4"/>
</p:tagLst>
</file>

<file path=ppt/tags/tag7.xml><?xml version="1.0" encoding="utf-8"?>
<p:tagLst xmlns:a="http://schemas.openxmlformats.org/drawingml/2006/main" xmlns:r="http://schemas.openxmlformats.org/officeDocument/2006/relationships" xmlns:p="http://schemas.openxmlformats.org/presentationml/2006/main">
  <p:tag name="TIMING" val="|9|41.3|14.7|6.7|9.3|6|6.4|6.7|14.4|17.4"/>
</p:tagLst>
</file>

<file path=ppt/tags/tag8.xml><?xml version="1.0" encoding="utf-8"?>
<p:tagLst xmlns:a="http://schemas.openxmlformats.org/drawingml/2006/main" xmlns:r="http://schemas.openxmlformats.org/officeDocument/2006/relationships" xmlns:p="http://schemas.openxmlformats.org/presentationml/2006/main">
  <p:tag name="TIMING" val="|5.7|3.5|21.6|28.2|2.6|1.9|33.7|3|2|33.5"/>
</p:tagLst>
</file>

<file path=ppt/tags/tag9.xml><?xml version="1.0" encoding="utf-8"?>
<p:tagLst xmlns:a="http://schemas.openxmlformats.org/drawingml/2006/main" xmlns:r="http://schemas.openxmlformats.org/officeDocument/2006/relationships" xmlns:p="http://schemas.openxmlformats.org/presentationml/2006/main">
  <p:tag name="TIMING" val="|17.5|12.3|1.5|5.2|23.2|10.9|14.2|2.1|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51393</TotalTime>
  <Words>1116</Words>
  <Application>Microsoft Office PowerPoint</Application>
  <PresentationFormat>On-screen Show (4:3)</PresentationFormat>
  <Paragraphs>191</Paragraphs>
  <Slides>22</Slides>
  <Notes>4</Notes>
  <HiddenSlides>0</HiddenSlides>
  <MMClips>22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4" baseType="lpstr">
      <vt:lpstr>Arial</vt:lpstr>
      <vt:lpstr>Bookman Old Style</vt:lpstr>
      <vt:lpstr>Calibri</vt:lpstr>
      <vt:lpstr>Cambria</vt:lpstr>
      <vt:lpstr>Consolas</vt:lpstr>
      <vt:lpstr>Constantia</vt:lpstr>
      <vt:lpstr>Georgia</vt:lpstr>
      <vt:lpstr>Script MT Bold</vt:lpstr>
      <vt:lpstr>Symbol</vt:lpstr>
      <vt:lpstr>Times New Roman</vt:lpstr>
      <vt:lpstr>Office Theme</vt:lpstr>
      <vt:lpstr>MathType 6.0 Equation</vt:lpstr>
      <vt:lpstr>7.5 The cross product</vt:lpstr>
      <vt:lpstr>Introduction</vt:lpstr>
      <vt:lpstr>Finding an orthogonal vector</vt:lpstr>
      <vt:lpstr>Finding an orthogonal vector</vt:lpstr>
      <vt:lpstr>Finding an orthogonal vector</vt:lpstr>
      <vt:lpstr>The cross product</vt:lpstr>
      <vt:lpstr>The cross product</vt:lpstr>
      <vt:lpstr>The right-hand rule</vt:lpstr>
      <vt:lpstr>An aide-mémoire </vt:lpstr>
      <vt:lpstr>Example</vt:lpstr>
      <vt:lpstr>Anti-symmetric</vt:lpstr>
      <vt:lpstr>Canonical basis vectors</vt:lpstr>
      <vt:lpstr>Canonical basis vectors</vt:lpstr>
      <vt:lpstr>Bilinear</vt:lpstr>
      <vt:lpstr>Magnitude</vt:lpstr>
      <vt:lpstr>Non-associative</vt:lpstr>
      <vt:lpstr>Observations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1229</cp:revision>
  <dcterms:created xsi:type="dcterms:W3CDTF">2020-04-30T19:27:29Z</dcterms:created>
  <dcterms:modified xsi:type="dcterms:W3CDTF">2021-07-27T15:25:13Z</dcterms:modified>
</cp:coreProperties>
</file>